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  <p:sldMasterId id="2147483684" r:id="rId2"/>
  </p:sldMasterIdLst>
  <p:notesMasterIdLst>
    <p:notesMasterId r:id="rId8"/>
  </p:notesMasterIdLst>
  <p:sldIdLst>
    <p:sldId id="259" r:id="rId3"/>
    <p:sldId id="260" r:id="rId4"/>
    <p:sldId id="261" r:id="rId5"/>
    <p:sldId id="257" r:id="rId6"/>
    <p:sldId id="258" r:id="rId7"/>
  </p:sldIdLst>
  <p:sldSz cx="30275213" cy="21383625"/>
  <p:notesSz cx="6858000" cy="9144000"/>
  <p:defaultTextStyle>
    <a:defPPr>
      <a:defRPr lang="ru-RU"/>
    </a:defPPr>
    <a:lvl1pPr marL="0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1pPr>
    <a:lvl2pPr marL="1239789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2pPr>
    <a:lvl3pPr marL="2479578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3pPr>
    <a:lvl4pPr marL="3719368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4pPr>
    <a:lvl5pPr marL="4959157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5pPr>
    <a:lvl6pPr marL="6198946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6pPr>
    <a:lvl7pPr marL="7438735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7pPr>
    <a:lvl8pPr marL="8678525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8pPr>
    <a:lvl9pPr marL="9918314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35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55"/>
    <p:restoredTop sz="94645"/>
  </p:normalViewPr>
  <p:slideViewPr>
    <p:cSldViewPr snapToGrid="0">
      <p:cViewPr>
        <p:scale>
          <a:sx n="39" d="100"/>
          <a:sy n="39" d="100"/>
        </p:scale>
        <p:origin x="624" y="216"/>
      </p:cViewPr>
      <p:guideLst>
        <p:guide orient="horz" pos="6735"/>
        <p:guide pos="95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8DEC3-3955-3F4E-8159-013E9739FCF9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244600" y="1143000"/>
            <a:ext cx="4368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CDFD2-5A55-6E4F-82D0-B1D62F75F1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115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1pPr>
    <a:lvl2pPr marL="1239789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2pPr>
    <a:lvl3pPr marL="2479578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3pPr>
    <a:lvl4pPr marL="3719368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4pPr>
    <a:lvl5pPr marL="4959157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5pPr>
    <a:lvl6pPr marL="6198946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6pPr>
    <a:lvl7pPr marL="7438735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7pPr>
    <a:lvl8pPr marL="8678525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8pPr>
    <a:lvl9pPr marL="9918314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33DAE-0576-CEDF-B242-DF2E51F90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603E344-4307-3E1F-1223-A0C5DC690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E2550AC-9E92-5A94-9279-0AF7E6857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4BEAD5-B4C7-626B-FB7D-F3E7E2081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CDFD2-5A55-6E4F-82D0-B1D62F75F1C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127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FD95C-6102-3BF4-4B60-739D82F2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9993AAC-FF2F-83B8-4366-C803A914B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3699C2C-6648-9CAE-4E6F-C6F979377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EA05EC-C75F-49B5-4086-E88C9BB69F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CDFD2-5A55-6E4F-82D0-B1D62F75F1C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780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4CB05-77C7-F9D7-B0F4-846ED112D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878E306-CE35-23E3-8C2D-1496B0665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D98BBC5-D95B-CAE1-5835-3E007CBA6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64D558-3192-E5A8-E2ED-19B1B58A3D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CDFD2-5A55-6E4F-82D0-B1D62F75F1C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260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2675E-EB83-C672-9800-E0791C58B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5C58302-E139-902B-E970-7EE8686D57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6D3A05C-876B-01EF-4F4D-3238D22CE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C74BE2-3DE0-BA57-300A-016E48C9D8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CDFD2-5A55-6E4F-82D0-B1D62F75F1C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2887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F72A4-E1EF-5585-977C-B1714FFB2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870E42E-3B93-2442-0D92-98E07F4B8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AEFE17D-E37B-5C48-7F07-6E6341CEE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36E64A-F3D4-66A8-6998-484207B894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CDFD2-5A55-6E4F-82D0-B1D62F75F1C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29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449" y="4276724"/>
            <a:ext cx="16575679" cy="9203954"/>
          </a:xfrm>
        </p:spPr>
        <p:txBody>
          <a:bodyPr anchor="t">
            <a:normAutofit/>
          </a:bodyPr>
          <a:lstStyle>
            <a:lvl1pPr algn="l">
              <a:defRPr sz="134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9449" y="14295909"/>
            <a:ext cx="16575679" cy="4015703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4470" b="1" cap="all" spc="745" baseline="0"/>
            </a:lvl1pPr>
            <a:lvl2pPr marL="1135319" indent="0" algn="ctr">
              <a:buNone/>
              <a:defRPr sz="4966"/>
            </a:lvl2pPr>
            <a:lvl3pPr marL="2270638" indent="0" algn="ctr">
              <a:buNone/>
              <a:defRPr sz="4470"/>
            </a:lvl3pPr>
            <a:lvl4pPr marL="3405957" indent="0" algn="ctr">
              <a:buNone/>
              <a:defRPr sz="3973"/>
            </a:lvl4pPr>
            <a:lvl5pPr marL="4541276" indent="0" algn="ctr">
              <a:buNone/>
              <a:defRPr sz="3973"/>
            </a:lvl5pPr>
            <a:lvl6pPr marL="5676595" indent="0" algn="ctr">
              <a:buNone/>
              <a:defRPr sz="3973"/>
            </a:lvl6pPr>
            <a:lvl7pPr marL="6811914" indent="0" algn="ctr">
              <a:buNone/>
              <a:defRPr sz="3973"/>
            </a:lvl7pPr>
            <a:lvl8pPr marL="7947233" indent="0" algn="ctr">
              <a:buNone/>
              <a:defRPr sz="3973"/>
            </a:lvl8pPr>
            <a:lvl9pPr marL="9082552" indent="0" algn="ctr">
              <a:buNone/>
              <a:defRPr sz="397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16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735" userDrawn="1">
          <p15:clr>
            <a:srgbClr val="FBAE40"/>
          </p15:clr>
        </p15:guide>
        <p15:guide id="2" pos="953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30275213" cy="21383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2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2868363" y="1995802"/>
            <a:ext cx="4499000" cy="172643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9449" y="1995805"/>
            <a:ext cx="20889753" cy="172643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26687051" y="3718088"/>
            <a:ext cx="305214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385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DE9A42-772E-B125-2126-AFED5FB3A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4600" y="3498850"/>
            <a:ext cx="22706013" cy="74453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C63AEA-8069-C88D-5241-2BF540F3D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4600" y="11231563"/>
            <a:ext cx="22706013" cy="51625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A52BC7-C24A-3965-3350-EBC744B45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573-C877-274D-A2F8-CD3699768B56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DACFC0-81F1-E1D3-03CC-D2886B0B2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8238" y="19819938"/>
            <a:ext cx="10218737" cy="1138237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1D72A3-F3FE-7BFF-413C-36F91987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F019-3530-9147-AF7D-F76062F68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334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4DFE676-DE90-939B-F6E4-BDEB7478B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09796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BDFAB-26B9-0C25-F597-D56CDA15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338" y="5330825"/>
            <a:ext cx="26112787" cy="88947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0A2DF9-8802-E33E-35B5-40A4CA1F9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5338" y="14309725"/>
            <a:ext cx="26112787" cy="46783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841CC8-6806-549A-AD27-27DF1ED80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573-C877-274D-A2F8-CD3699768B56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9F027F-8C00-BFF7-9D9B-1A853731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8238" y="19819938"/>
            <a:ext cx="10218737" cy="1138237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EB253E-8A5A-8635-454D-27083F0D6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F019-3530-9147-AF7D-F76062F68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8046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3D082-5ED3-BB0D-6BF3-19C153EB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AA852-AB6F-07FF-C988-A45AC1CBA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213" y="5692775"/>
            <a:ext cx="12979400" cy="135667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571109-C692-D88D-1593-D19B5DF35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13013" y="5692775"/>
            <a:ext cx="12980987" cy="135667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E1B48F-E4AA-6AA9-6FCA-CB2449D3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573-C877-274D-A2F8-CD3699768B56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410ABD-34FE-32AB-D5A9-B70E22356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8238" y="19819938"/>
            <a:ext cx="10218737" cy="1138237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C35C92-8CBF-A418-5081-8F123C379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F019-3530-9147-AF7D-F76062F68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816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E0A2D2-5BD8-195E-9676-76C8C7FDA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975" y="1138238"/>
            <a:ext cx="26111200" cy="413385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AD54E19-3ABC-B921-07AA-23A6762DD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5975" y="5241925"/>
            <a:ext cx="12807950" cy="2568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D6110B-E9A3-5655-4240-639DDC85F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85975" y="7810500"/>
            <a:ext cx="12807950" cy="114887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A579DC-735B-8B49-6A09-465E6E4618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327313" y="5241925"/>
            <a:ext cx="12869862" cy="2568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B27F475-6F04-68E7-7296-C841A03D82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327313" y="7810500"/>
            <a:ext cx="12869862" cy="114887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3108FC8-CC3B-BB6B-4CB4-B8306B2F5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573-C877-274D-A2F8-CD3699768B56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DBC0D4-B72E-11EF-400E-7EAC91E9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8238" y="19819938"/>
            <a:ext cx="10218737" cy="1138237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9B011DF-6CBB-7CC4-32D6-68F424E1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F019-3530-9147-AF7D-F76062F68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922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26E95-EF4D-F900-1ADF-463A5529E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D928702-7879-0F19-2208-10C60BBAF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573-C877-274D-A2F8-CD3699768B56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014E9E8-10A8-0753-90D3-7EBB7FA4A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8238" y="19819938"/>
            <a:ext cx="10218737" cy="1138237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E7B2FE7-0FDA-52F9-9D2A-7BA92C3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F019-3530-9147-AF7D-F76062F68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988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568A6A0-9877-DF8B-3BA9-09A00EB73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573-C877-274D-A2F8-CD3699768B56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8D72B0F-FDDA-69F9-6935-2AC0E19A8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8238" y="19819938"/>
            <a:ext cx="10218737" cy="1138237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B07207-1E3B-CF14-4FA2-4F334824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F019-3530-9147-AF7D-F76062F68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758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E85722-6C82-A23E-0883-20E04F4C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975" y="1425575"/>
            <a:ext cx="9764713" cy="4989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57FC51-9800-EE83-5BA0-6F9D28734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1450" y="3078163"/>
            <a:ext cx="15325725" cy="151971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1D23D4C-4A12-8259-BE37-868A6FDAB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5975" y="6415088"/>
            <a:ext cx="9764713" cy="11884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15C79B-9E45-65B9-7BB9-C11D441C3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573-C877-274D-A2F8-CD3699768B56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7B6196-5B54-1971-18AD-8A9606A8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8238" y="19819938"/>
            <a:ext cx="10218737" cy="1138237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DBAAA8-762D-5E7F-BD72-4AAC203F7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F019-3530-9147-AF7D-F76062F68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536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53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04271-56A3-8E09-CD76-AF85E736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975" y="1425575"/>
            <a:ext cx="9764713" cy="4989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554FB45-640E-80A5-DE82-35D568ACD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2871450" y="3078163"/>
            <a:ext cx="15325725" cy="151971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57502F-53C2-831D-4B3B-0852F157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5975" y="6415088"/>
            <a:ext cx="9764713" cy="11884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2B6592-2281-DC91-B789-636EF7B8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573-C877-274D-A2F8-CD3699768B56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A1E2A4-58CC-0EAE-663D-74F4002BA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8238" y="19819938"/>
            <a:ext cx="10218737" cy="1138237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6F9853-1F38-E058-AE81-3FCE2F83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F019-3530-9147-AF7D-F76062F68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8888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7DF9F3-8C02-BD4F-F3EB-8CFC6E3F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A5BE313-AF5F-EF18-8CDC-463FDF2E3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DFB626-5AD4-F6F0-27C9-00283015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573-C877-274D-A2F8-CD3699768B56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2B024F-4A95-1CB4-CC28-9D8E9DA06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8238" y="19819938"/>
            <a:ext cx="10218737" cy="1138237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C29818-6052-1FB9-636B-0CFD53680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F019-3530-9147-AF7D-F76062F68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118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C6CC1BF-96E5-126E-D2E1-F0776EBF6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1666200" y="1138238"/>
            <a:ext cx="6527800" cy="1812131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C3BA3F-56A5-0B4B-9F8E-2B4566494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081213" y="1138238"/>
            <a:ext cx="19432587" cy="1812131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CDB8D0-30A0-F351-ED40-EF793E34D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4573-C877-274D-A2F8-CD3699768B56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AECEC7-4447-0DD8-ECCD-A0B7802D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8238" y="19819938"/>
            <a:ext cx="10218737" cy="1138237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95B14C-C1E2-0259-3FF7-C180C838C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F019-3530-9147-AF7D-F76062F68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5613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30275213" cy="21383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2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449" y="4026551"/>
            <a:ext cx="22882429" cy="9852974"/>
          </a:xfrm>
        </p:spPr>
        <p:txBody>
          <a:bodyPr anchor="b">
            <a:normAutofit/>
          </a:bodyPr>
          <a:lstStyle>
            <a:lvl1pPr>
              <a:defRPr sz="134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9450" y="15648172"/>
            <a:ext cx="19634884" cy="3348446"/>
          </a:xfrm>
        </p:spPr>
        <p:txBody>
          <a:bodyPr>
            <a:normAutofit/>
          </a:bodyPr>
          <a:lstStyle>
            <a:lvl1pPr marL="0" indent="0">
              <a:buNone/>
              <a:defRPr sz="4966">
                <a:solidFill>
                  <a:schemeClr val="tx1"/>
                </a:solidFill>
              </a:defRPr>
            </a:lvl1pPr>
            <a:lvl2pPr marL="1135319" indent="0">
              <a:buNone/>
              <a:defRPr sz="4966">
                <a:solidFill>
                  <a:schemeClr val="tx1">
                    <a:tint val="75000"/>
                  </a:schemeClr>
                </a:solidFill>
              </a:defRPr>
            </a:lvl2pPr>
            <a:lvl3pPr marL="2270638" indent="0">
              <a:buNone/>
              <a:defRPr sz="4470">
                <a:solidFill>
                  <a:schemeClr val="tx1">
                    <a:tint val="75000"/>
                  </a:schemeClr>
                </a:solidFill>
              </a:defRPr>
            </a:lvl3pPr>
            <a:lvl4pPr marL="3405957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4pPr>
            <a:lvl5pPr marL="4541276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5pPr>
            <a:lvl6pPr marL="5676595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6pPr>
            <a:lvl7pPr marL="6811914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7pPr>
            <a:lvl8pPr marL="7947233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8pPr>
            <a:lvl9pPr marL="9082552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78671" y="14702362"/>
            <a:ext cx="24307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614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9448" y="8211312"/>
            <a:ext cx="12942654" cy="11119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91182" y="8211312"/>
            <a:ext cx="12942654" cy="11119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2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448" y="4276723"/>
            <a:ext cx="27044389" cy="29302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9446" y="7206925"/>
            <a:ext cx="12942654" cy="2168212"/>
          </a:xfrm>
        </p:spPr>
        <p:txBody>
          <a:bodyPr anchor="b">
            <a:normAutofit/>
          </a:bodyPr>
          <a:lstStyle>
            <a:lvl1pPr marL="0" indent="0">
              <a:buNone/>
              <a:defRPr sz="4470" b="1" cap="all" spc="745" baseline="0"/>
            </a:lvl1pPr>
            <a:lvl2pPr marL="1135319" indent="0">
              <a:buNone/>
              <a:defRPr sz="4966" b="1"/>
            </a:lvl2pPr>
            <a:lvl3pPr marL="2270638" indent="0">
              <a:buNone/>
              <a:defRPr sz="4470" b="1"/>
            </a:lvl3pPr>
            <a:lvl4pPr marL="3405957" indent="0">
              <a:buNone/>
              <a:defRPr sz="3973" b="1"/>
            </a:lvl4pPr>
            <a:lvl5pPr marL="4541276" indent="0">
              <a:buNone/>
              <a:defRPr sz="3973" b="1"/>
            </a:lvl5pPr>
            <a:lvl6pPr marL="5676595" indent="0">
              <a:buNone/>
              <a:defRPr sz="3973" b="1"/>
            </a:lvl6pPr>
            <a:lvl7pPr marL="6811914" indent="0">
              <a:buNone/>
              <a:defRPr sz="3973" b="1"/>
            </a:lvl7pPr>
            <a:lvl8pPr marL="7947233" indent="0">
              <a:buNone/>
              <a:defRPr sz="3973" b="1"/>
            </a:lvl8pPr>
            <a:lvl9pPr marL="9082552" indent="0">
              <a:buNone/>
              <a:defRPr sz="3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9446" y="9375135"/>
            <a:ext cx="12942654" cy="9950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691182" y="7206925"/>
            <a:ext cx="12942654" cy="2168212"/>
          </a:xfrm>
        </p:spPr>
        <p:txBody>
          <a:bodyPr anchor="b">
            <a:normAutofit/>
          </a:bodyPr>
          <a:lstStyle>
            <a:lvl1pPr marL="0" indent="0">
              <a:buNone/>
              <a:defRPr sz="4470" b="1" cap="all" spc="745" baseline="0"/>
            </a:lvl1pPr>
            <a:lvl2pPr marL="1135319" indent="0">
              <a:buNone/>
              <a:defRPr sz="4966" b="1"/>
            </a:lvl2pPr>
            <a:lvl3pPr marL="2270638" indent="0">
              <a:buNone/>
              <a:defRPr sz="4470" b="1"/>
            </a:lvl3pPr>
            <a:lvl4pPr marL="3405957" indent="0">
              <a:buNone/>
              <a:defRPr sz="3973" b="1"/>
            </a:lvl4pPr>
            <a:lvl5pPr marL="4541276" indent="0">
              <a:buNone/>
              <a:defRPr sz="3973" b="1"/>
            </a:lvl5pPr>
            <a:lvl6pPr marL="5676595" indent="0">
              <a:buNone/>
              <a:defRPr sz="3973" b="1"/>
            </a:lvl6pPr>
            <a:lvl7pPr marL="6811914" indent="0">
              <a:buNone/>
              <a:defRPr sz="3973" b="1"/>
            </a:lvl7pPr>
            <a:lvl8pPr marL="7947233" indent="0">
              <a:buNone/>
              <a:defRPr sz="3973" b="1"/>
            </a:lvl8pPr>
            <a:lvl9pPr marL="9082552" indent="0">
              <a:buNone/>
              <a:defRPr sz="3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691182" y="9375135"/>
            <a:ext cx="12942654" cy="9950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11/4/25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27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11/4/25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6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30275213" cy="21383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2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11/4/25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93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450" y="4276727"/>
            <a:ext cx="9583667" cy="4526553"/>
          </a:xfrm>
        </p:spPr>
        <p:txBody>
          <a:bodyPr anchor="t">
            <a:normAutofit/>
          </a:bodyPr>
          <a:lstStyle>
            <a:lvl1pPr>
              <a:defRPr sz="89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8380" y="3214718"/>
            <a:ext cx="16375458" cy="16108998"/>
          </a:xfrm>
        </p:spPr>
        <p:txBody>
          <a:bodyPr>
            <a:normAutofit/>
          </a:bodyPr>
          <a:lstStyle>
            <a:lvl1pPr>
              <a:defRPr sz="6953"/>
            </a:lvl1pPr>
            <a:lvl2pPr>
              <a:defRPr sz="5960"/>
            </a:lvl2pPr>
            <a:lvl3pPr>
              <a:defRPr sz="4966"/>
            </a:lvl3pPr>
            <a:lvl4pPr>
              <a:defRPr sz="4470"/>
            </a:lvl4pPr>
            <a:lvl5pPr>
              <a:defRPr sz="4470"/>
            </a:lvl5pPr>
            <a:lvl6pPr>
              <a:defRPr sz="4966"/>
            </a:lvl6pPr>
            <a:lvl7pPr>
              <a:defRPr sz="4966"/>
            </a:lvl7pPr>
            <a:lvl8pPr>
              <a:defRPr sz="4966"/>
            </a:lvl8pPr>
            <a:lvl9pPr>
              <a:defRPr sz="49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9450" y="9267385"/>
            <a:ext cx="9583667" cy="10061423"/>
          </a:xfrm>
        </p:spPr>
        <p:txBody>
          <a:bodyPr/>
          <a:lstStyle>
            <a:lvl1pPr marL="0" indent="0">
              <a:buNone/>
              <a:defRPr sz="3973"/>
            </a:lvl1pPr>
            <a:lvl2pPr marL="1135319" indent="0">
              <a:buNone/>
              <a:defRPr sz="3476"/>
            </a:lvl2pPr>
            <a:lvl3pPr marL="2270638" indent="0">
              <a:buNone/>
              <a:defRPr sz="2980"/>
            </a:lvl3pPr>
            <a:lvl4pPr marL="3405957" indent="0">
              <a:buNone/>
              <a:defRPr sz="2483"/>
            </a:lvl4pPr>
            <a:lvl5pPr marL="4541276" indent="0">
              <a:buNone/>
              <a:defRPr sz="2483"/>
            </a:lvl5pPr>
            <a:lvl6pPr marL="5676595" indent="0">
              <a:buNone/>
              <a:defRPr sz="2483"/>
            </a:lvl6pPr>
            <a:lvl7pPr marL="6811914" indent="0">
              <a:buNone/>
              <a:defRPr sz="2483"/>
            </a:lvl7pPr>
            <a:lvl8pPr marL="7947233" indent="0">
              <a:buNone/>
              <a:defRPr sz="2483"/>
            </a:lvl8pPr>
            <a:lvl9pPr marL="9082552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0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450" y="4276727"/>
            <a:ext cx="9583667" cy="4526553"/>
          </a:xfrm>
        </p:spPr>
        <p:txBody>
          <a:bodyPr anchor="t">
            <a:normAutofit/>
          </a:bodyPr>
          <a:lstStyle>
            <a:lvl1pPr>
              <a:defRPr sz="89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2261461" y="3221796"/>
            <a:ext cx="16371321" cy="16108998"/>
          </a:xfrm>
        </p:spPr>
        <p:txBody>
          <a:bodyPr/>
          <a:lstStyle>
            <a:lvl1pPr marL="0" indent="0">
              <a:buNone/>
              <a:defRPr sz="7946"/>
            </a:lvl1pPr>
            <a:lvl2pPr marL="1135319" indent="0">
              <a:buNone/>
              <a:defRPr sz="6953"/>
            </a:lvl2pPr>
            <a:lvl3pPr marL="2270638" indent="0">
              <a:buNone/>
              <a:defRPr sz="5960"/>
            </a:lvl3pPr>
            <a:lvl4pPr marL="3405957" indent="0">
              <a:buNone/>
              <a:defRPr sz="4966"/>
            </a:lvl4pPr>
            <a:lvl5pPr marL="4541276" indent="0">
              <a:buNone/>
              <a:defRPr sz="4966"/>
            </a:lvl5pPr>
            <a:lvl6pPr marL="5676595" indent="0">
              <a:buNone/>
              <a:defRPr sz="4966"/>
            </a:lvl6pPr>
            <a:lvl7pPr marL="6811914" indent="0">
              <a:buNone/>
              <a:defRPr sz="4966"/>
            </a:lvl7pPr>
            <a:lvl8pPr marL="7947233" indent="0">
              <a:buNone/>
              <a:defRPr sz="4966"/>
            </a:lvl8pPr>
            <a:lvl9pPr marL="9082552" indent="0">
              <a:buNone/>
              <a:defRPr sz="496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9450" y="9267383"/>
            <a:ext cx="9583667" cy="10061420"/>
          </a:xfrm>
        </p:spPr>
        <p:txBody>
          <a:bodyPr/>
          <a:lstStyle>
            <a:lvl1pPr marL="0" indent="0">
              <a:buNone/>
              <a:defRPr sz="3973"/>
            </a:lvl1pPr>
            <a:lvl2pPr marL="1135319" indent="0">
              <a:buNone/>
              <a:defRPr sz="3476"/>
            </a:lvl2pPr>
            <a:lvl3pPr marL="2270638" indent="0">
              <a:buNone/>
              <a:defRPr sz="2980"/>
            </a:lvl3pPr>
            <a:lvl4pPr marL="3405957" indent="0">
              <a:buNone/>
              <a:defRPr sz="2483"/>
            </a:lvl4pPr>
            <a:lvl5pPr marL="4541276" indent="0">
              <a:buNone/>
              <a:defRPr sz="2483"/>
            </a:lvl5pPr>
            <a:lvl6pPr marL="5676595" indent="0">
              <a:buNone/>
              <a:defRPr sz="2483"/>
            </a:lvl6pPr>
            <a:lvl7pPr marL="6811914" indent="0">
              <a:buNone/>
              <a:defRPr sz="2483"/>
            </a:lvl7pPr>
            <a:lvl8pPr marL="7947233" indent="0">
              <a:buNone/>
              <a:defRPr sz="2483"/>
            </a:lvl8pPr>
            <a:lvl9pPr marL="9082552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79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448" y="4276728"/>
            <a:ext cx="27044389" cy="3421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9449" y="8211312"/>
            <a:ext cx="27044387" cy="11119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89449" y="19819454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35" b="1" cap="all" spc="745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805382" y="19819454"/>
            <a:ext cx="10033067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35" b="1" cap="all" spc="745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838447" y="19819454"/>
            <a:ext cx="1795391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35" b="1" cap="all" spc="745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71100" y="3214718"/>
            <a:ext cx="24307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585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82" r:id="rId6"/>
    <p:sldLayoutId id="2147483677" r:id="rId7"/>
    <p:sldLayoutId id="2147483678" r:id="rId8"/>
    <p:sldLayoutId id="2147483679" r:id="rId9"/>
    <p:sldLayoutId id="2147483681" r:id="rId10"/>
    <p:sldLayoutId id="2147483680" r:id="rId11"/>
  </p:sldLayoutIdLst>
  <p:hf sldNum="0" hdr="0" ftr="0" dt="0"/>
  <p:txStyles>
    <p:titleStyle>
      <a:lvl1pPr algn="l" defTabSz="2270638" rtl="0" eaLnBrk="1" latinLnBrk="0" hangingPunct="1">
        <a:lnSpc>
          <a:spcPct val="100000"/>
        </a:lnSpc>
        <a:spcBef>
          <a:spcPct val="0"/>
        </a:spcBef>
        <a:buNone/>
        <a:defRPr sz="9933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660" indent="-567660" algn="l" defTabSz="2270638" rtl="0" eaLnBrk="1" latinLnBrk="0" hangingPunct="1">
        <a:lnSpc>
          <a:spcPct val="120000"/>
        </a:lnSpc>
        <a:spcBef>
          <a:spcPts val="2483"/>
        </a:spcBef>
        <a:buSzPct val="87000"/>
        <a:buFont typeface="Arial" panose="020B0604020202020204" pitchFamily="34" charset="0"/>
        <a:buChar char="•"/>
        <a:defRPr sz="4966" kern="1200">
          <a:solidFill>
            <a:schemeClr val="tx1"/>
          </a:solidFill>
          <a:latin typeface="+mn-lt"/>
          <a:ea typeface="+mn-ea"/>
          <a:cs typeface="+mn-cs"/>
        </a:defRPr>
      </a:lvl1pPr>
      <a:lvl2pPr marL="1226145" indent="-567660" algn="l" defTabSz="2270638" rtl="0" eaLnBrk="1" latinLnBrk="0" hangingPunct="1">
        <a:lnSpc>
          <a:spcPct val="120000"/>
        </a:lnSpc>
        <a:spcBef>
          <a:spcPts val="1242"/>
        </a:spcBef>
        <a:buSzPct val="87000"/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2pPr>
      <a:lvl3pPr marL="1816510" indent="-567660" algn="l" defTabSz="2270638" rtl="0" eaLnBrk="1" latinLnBrk="0" hangingPunct="1">
        <a:lnSpc>
          <a:spcPct val="120000"/>
        </a:lnSpc>
        <a:spcBef>
          <a:spcPts val="1242"/>
        </a:spcBef>
        <a:buSzPct val="87000"/>
        <a:buFont typeface="Arial" panose="020B0604020202020204" pitchFamily="34" charset="0"/>
        <a:buChar char="•"/>
        <a:defRPr sz="3973" kern="1200">
          <a:solidFill>
            <a:schemeClr val="tx1"/>
          </a:solidFill>
          <a:latin typeface="+mn-lt"/>
          <a:ea typeface="+mn-ea"/>
          <a:cs typeface="+mn-cs"/>
        </a:defRPr>
      </a:lvl3pPr>
      <a:lvl4pPr marL="2611234" indent="-709574" algn="l" defTabSz="2270638" rtl="0" eaLnBrk="1" latinLnBrk="0" hangingPunct="1">
        <a:lnSpc>
          <a:spcPct val="120000"/>
        </a:lnSpc>
        <a:spcBef>
          <a:spcPts val="1242"/>
        </a:spcBef>
        <a:buSzPct val="87000"/>
        <a:buFont typeface="Arial" panose="020B0604020202020204" pitchFamily="34" charset="0"/>
        <a:buChar char="•"/>
        <a:defRPr sz="3476" kern="1200">
          <a:solidFill>
            <a:schemeClr val="tx1"/>
          </a:solidFill>
          <a:latin typeface="+mn-lt"/>
          <a:ea typeface="+mn-ea"/>
          <a:cs typeface="+mn-cs"/>
        </a:defRPr>
      </a:lvl4pPr>
      <a:lvl5pPr marL="3224306" indent="-567660" algn="l" defTabSz="2270638" rtl="0" eaLnBrk="1" latinLnBrk="0" hangingPunct="1">
        <a:lnSpc>
          <a:spcPct val="120000"/>
        </a:lnSpc>
        <a:spcBef>
          <a:spcPts val="1242"/>
        </a:spcBef>
        <a:buSzPct val="87000"/>
        <a:buFont typeface="Arial" panose="020B0604020202020204" pitchFamily="34" charset="0"/>
        <a:buChar char="•"/>
        <a:defRPr sz="3476" kern="1200">
          <a:solidFill>
            <a:schemeClr val="tx1"/>
          </a:solidFill>
          <a:latin typeface="+mn-lt"/>
          <a:ea typeface="+mn-ea"/>
          <a:cs typeface="+mn-cs"/>
        </a:defRPr>
      </a:lvl5pPr>
      <a:lvl6pPr marL="6244255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7379574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8514893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650212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1pPr>
      <a:lvl2pPr marL="1135319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2pPr>
      <a:lvl3pPr marL="2270638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3pPr>
      <a:lvl4pPr marL="3405957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4541276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5676595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6811914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7947233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082552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35141D-495D-9711-B360-E913CD70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1138238"/>
            <a:ext cx="26112787" cy="4133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84EFF7-45EA-DBC3-1E63-215986488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4" y="5692775"/>
            <a:ext cx="9152844" cy="13566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4E588D-992D-7278-CEC4-97EF6ABFED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81213" y="19819938"/>
            <a:ext cx="6811962" cy="1138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574573-C877-274D-A2F8-CD3699768B56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DE5656-3DD9-9A77-C7E8-D71EFD87D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382038" y="19819938"/>
            <a:ext cx="6811962" cy="1138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BBF019-3530-9147-AF7D-F76062F68F3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A6E8D7DF-7B99-97B8-C922-8A527CEBC44E}"/>
              </a:ext>
            </a:extLst>
          </p:cNvPr>
          <p:cNvSpPr txBox="1">
            <a:spLocks/>
          </p:cNvSpPr>
          <p:nvPr userDrawn="1"/>
        </p:nvSpPr>
        <p:spPr>
          <a:xfrm>
            <a:off x="11967936" y="5597978"/>
            <a:ext cx="9152844" cy="13566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C454E7-B02D-F441-5367-5E77FC641DF8}"/>
              </a:ext>
            </a:extLst>
          </p:cNvPr>
          <p:cNvSpPr txBox="1">
            <a:spLocks/>
          </p:cNvSpPr>
          <p:nvPr userDrawn="1"/>
        </p:nvSpPr>
        <p:spPr>
          <a:xfrm>
            <a:off x="20676508" y="5587546"/>
            <a:ext cx="9152844" cy="13566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3B44CAFD-597E-DA9E-ADD4-B801D4DB5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28238" y="19819938"/>
            <a:ext cx="10218737" cy="1138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42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3F59C0-C887-AE9B-CE2B-6EBD588A4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A373F56-3A60-B804-6B66-BFB2C0B0C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76909"/>
            <a:ext cx="30275213" cy="1702980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20"/>
          </a:p>
        </p:txBody>
      </p:sp>
      <p:pic>
        <p:nvPicPr>
          <p:cNvPr id="6" name="Picture 3" descr="Изображение выглядит как вода, векторная графика, искус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FCB4D58-8AAD-B28A-22E8-55CC03ADD7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r="11109" b="-1"/>
          <a:stretch>
            <a:fillRect/>
          </a:stretch>
        </p:blipFill>
        <p:spPr>
          <a:xfrm>
            <a:off x="-1" y="152400"/>
            <a:ext cx="30275163" cy="21383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BF811-4FB3-8452-BFE8-54A545AF4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663" y="750096"/>
            <a:ext cx="18690449" cy="2853625"/>
          </a:xfrm>
          <a:solidFill>
            <a:schemeClr val="bg1"/>
          </a:solidFill>
        </p:spPr>
        <p:txBody>
          <a:bodyPr anchor="t">
            <a:noAutofit/>
          </a:bodyPr>
          <a:lstStyle/>
          <a:p>
            <a:pPr algn="ctr"/>
            <a:r>
              <a:rPr lang="en" sz="4800" dirty="0"/>
              <a:t>Decision Transformer for Crypto Trading in FinRL</a:t>
            </a:r>
            <a:br>
              <a:rPr lang="en" sz="5400" dirty="0"/>
            </a:br>
            <a:r>
              <a:rPr lang="en" sz="2400" dirty="0"/>
              <a:t>Trajectories → Training → Backtest with Costs</a:t>
            </a:r>
            <a:br>
              <a:rPr lang="ru-RU" sz="2400" dirty="0"/>
            </a:br>
            <a:br>
              <a:rPr lang="ru-RU" sz="3200" dirty="0"/>
            </a:br>
            <a:r>
              <a:rPr lang="en" sz="3200" i="1" dirty="0"/>
              <a:t>BTC-USD backtest (~35k steps): Sharpe 0.27 vs. 0.11 benchmark; Return −4.6% (MDD −9.5%, Vol 55%)</a:t>
            </a:r>
            <a:br>
              <a:rPr lang="ru-RU" sz="3200" i="1" dirty="0"/>
            </a:br>
            <a:r>
              <a:rPr lang="en" sz="2400" i="1" dirty="0"/>
              <a:t>Authors: Alexei Savin</a:t>
            </a:r>
            <a:endParaRPr lang="ru-RU" sz="5400" dirty="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4B01D5-29F2-2DC5-66EB-EB16E0A3F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03755" y="17659377"/>
            <a:ext cx="8843906" cy="2281575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pPr algn="ctr"/>
            <a:r>
              <a:rPr lang="en" sz="2400" dirty="0"/>
              <a:t>About/Contacts</a:t>
            </a:r>
            <a:endParaRPr lang="ru-RU" sz="24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EDC5C039-A702-9968-6623-7706C39CF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1100" y="14479611"/>
            <a:ext cx="24307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Текст 2">
            <a:extLst>
              <a:ext uri="{FF2B5EF4-FFF2-40B4-BE49-F238E27FC236}">
                <a16:creationId xmlns:a16="http://schemas.microsoft.com/office/drawing/2014/main" id="{D45C8211-9D96-03A1-326E-486A2B32447A}"/>
              </a:ext>
            </a:extLst>
          </p:cNvPr>
          <p:cNvSpPr txBox="1">
            <a:spLocks/>
          </p:cNvSpPr>
          <p:nvPr/>
        </p:nvSpPr>
        <p:spPr>
          <a:xfrm>
            <a:off x="1260663" y="4148785"/>
            <a:ext cx="8843906" cy="1579216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sz="3600" dirty="0"/>
          </a:p>
          <a:p>
            <a:pPr marL="0" indent="0" algn="ctr">
              <a:buNone/>
            </a:pPr>
            <a:r>
              <a:rPr lang="en" sz="6000" dirty="0"/>
              <a:t>Goal &amp; Pipeline</a:t>
            </a:r>
          </a:p>
          <a:p>
            <a:endParaRPr lang="en" dirty="0"/>
          </a:p>
          <a:p>
            <a:pPr marL="0" indent="0">
              <a:buNone/>
            </a:pPr>
            <a:r>
              <a:rPr lang="en" sz="4000" b="1" dirty="0"/>
              <a:t>Goal. Evaluate a Decision Transformer (DT) for BTC-USD trading within the FinRL pipeline under realistic costs. DT treats reinforcement learning as sequence modeling: conditioned on return-to-go (RTG), past states, and past actions, it predicts the next action. This enables offline training and mitigates instability from non-stationary markets.</a:t>
            </a:r>
            <a:endParaRPr lang="en" sz="4000" dirty="0"/>
          </a:p>
          <a:p>
            <a:pPr marL="0" indent="0">
              <a:buNone/>
            </a:pPr>
            <a:endParaRPr lang="en" sz="4000" b="1" dirty="0"/>
          </a:p>
          <a:p>
            <a:pPr marL="0" indent="0">
              <a:buNone/>
            </a:pPr>
            <a:r>
              <a:rPr lang="en" sz="4000" b="1" dirty="0"/>
              <a:t>Pipeline.</a:t>
            </a:r>
            <a:r>
              <a:rPr lang="en" sz="4000" dirty="0"/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" sz="4000" b="1" dirty="0"/>
              <a:t>Data:</a:t>
            </a:r>
            <a:r>
              <a:rPr lang="en" sz="4000" dirty="0"/>
              <a:t> load OHLCV for selected pairs and engineer indicators. </a:t>
            </a:r>
          </a:p>
          <a:p>
            <a:pPr marL="742950" indent="-742950">
              <a:buFont typeface="+mj-lt"/>
              <a:buAutoNum type="arabicPeriod"/>
            </a:pPr>
            <a:r>
              <a:rPr lang="en" sz="4000" b="1" dirty="0"/>
              <a:t>Environment:</a:t>
            </a:r>
            <a:r>
              <a:rPr lang="en" sz="4000" dirty="0"/>
              <a:t> FinRL gym-style crypto market with transaction costs and optional risk constraints. </a:t>
            </a:r>
          </a:p>
          <a:p>
            <a:pPr marL="742950" indent="-742950">
              <a:buFont typeface="+mj-lt"/>
              <a:buAutoNum type="arabicPeriod"/>
            </a:pPr>
            <a:r>
              <a:rPr lang="en" sz="4000" b="1" dirty="0"/>
              <a:t>Trajectories:</a:t>
            </a:r>
            <a:r>
              <a:rPr lang="en" sz="4000" dirty="0"/>
              <a:t> create (state, action, reward) sequences from historical strategies or baseline RL. </a:t>
            </a:r>
          </a:p>
          <a:p>
            <a:pPr marL="742950" indent="-742950">
              <a:buFont typeface="+mj-lt"/>
              <a:buAutoNum type="arabicPeriod"/>
            </a:pPr>
            <a:r>
              <a:rPr lang="en" sz="4000" b="1" dirty="0"/>
              <a:t>Train DT</a:t>
            </a:r>
            <a:r>
              <a:rPr lang="en" sz="4000" dirty="0"/>
              <a:t> on trajectories with RTG conditioning. </a:t>
            </a:r>
          </a:p>
          <a:p>
            <a:pPr marL="742950" indent="-742950">
              <a:buFont typeface="+mj-lt"/>
              <a:buAutoNum type="arabicPeriod"/>
            </a:pPr>
            <a:r>
              <a:rPr lang="en" sz="4000" b="1" dirty="0"/>
              <a:t>Validation &amp; backtest</a:t>
            </a:r>
            <a:r>
              <a:rPr lang="en" sz="4000" dirty="0"/>
              <a:t> with commission and slippage. </a:t>
            </a:r>
          </a:p>
          <a:p>
            <a:pPr marL="742950" indent="-742950">
              <a:buFont typeface="+mj-lt"/>
              <a:buAutoNum type="arabicPeriod"/>
            </a:pPr>
            <a:r>
              <a:rPr lang="en" sz="4000" b="1" dirty="0"/>
              <a:t>Reporting:</a:t>
            </a:r>
            <a:r>
              <a:rPr lang="en" sz="4000" dirty="0"/>
              <a:t> equity curve, risk metrics, and ablations.</a:t>
            </a:r>
          </a:p>
          <a:p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Текст 2">
                <a:extLst>
                  <a:ext uri="{FF2B5EF4-FFF2-40B4-BE49-F238E27FC236}">
                    <a16:creationId xmlns:a16="http://schemas.microsoft.com/office/drawing/2014/main" id="{C33CAFB5-FDD5-26BB-647C-3230C75BFD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07209" y="4148785"/>
                <a:ext cx="8843906" cy="157921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ru-RU" sz="3600" dirty="0"/>
              </a:p>
              <a:p>
                <a:pPr marL="0" indent="0" algn="ctr">
                  <a:buNone/>
                </a:pPr>
                <a:r>
                  <a:rPr lang="en" sz="6000" dirty="0"/>
                  <a:t>Data, Environment, Method</a:t>
                </a:r>
              </a:p>
              <a:p>
                <a:endParaRPr lang="en" dirty="0"/>
              </a:p>
              <a:p>
                <a:endParaRPr lang="ru-RU" b="1" dirty="0"/>
              </a:p>
              <a:p>
                <a:endParaRPr lang="ru-RU" b="1" dirty="0"/>
              </a:p>
              <a:p>
                <a:endParaRPr lang="ru-RU" b="1" dirty="0"/>
              </a:p>
              <a:p>
                <a:endParaRPr lang="ru-RU" b="1" dirty="0"/>
              </a:p>
              <a:p>
                <a:endParaRPr lang="ru-RU" b="1" dirty="0"/>
              </a:p>
              <a:p>
                <a:endParaRPr lang="ru-RU" b="1" dirty="0"/>
              </a:p>
              <a:p>
                <a:endParaRPr lang="ru-RU" b="1" dirty="0"/>
              </a:p>
              <a:p>
                <a:pPr marL="0" indent="0">
                  <a:buNone/>
                </a:pPr>
                <a:r>
                  <a:rPr lang="en" sz="2400" b="1" dirty="0"/>
                  <a:t>Data.</a:t>
                </a:r>
                <a:r>
                  <a:rPr lang="en" sz="2400" dirty="0"/>
                  <a:t> Single BTC-USD test span with ~35,000 aligned steps. Features include prices, volume, returns, rolling volatility, and standard technical indicators (EMA, RSI, MACD). Splits are chronological to avoid leakage.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" sz="2400" b="1" dirty="0"/>
                  <a:t>Environment.</a:t>
                </a:r>
                <a:r>
                  <a:rPr lang="en" sz="2400" dirty="0"/>
                  <a:t> Observations combine market features with position and cash. Actions represent position changes (e.g., long/flat/short or target weight). Reward equals portfolio value change </a:t>
                </a:r>
                <a:r>
                  <a:rPr lang="en" sz="2400" b="1" dirty="0"/>
                  <a:t>net of</a:t>
                </a:r>
                <a:r>
                  <a:rPr lang="en" sz="2400" dirty="0"/>
                  <a:t> commission and slippage. Optional constraints limit exposure and drawdown.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" sz="2400" b="1" dirty="0"/>
                  <a:t>Method (Decision Transformer).</a:t>
                </a:r>
                <a:r>
                  <a:rPr lang="en" sz="2400" dirty="0"/>
                  <a:t> Inputs are tokenized as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RTG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lit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𝑠𝑡𝑎𝑡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lit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𝑎𝑐𝑡𝑖𝑜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 </a:t>
                </a:r>
                <a:r>
                  <a:rPr lang="en" sz="2400" dirty="0"/>
                  <a:t>across a context window K. A decoder-only Transformer outputs the next action. We normalize RTG, clip rewards, and apply early stopping. For discrete actions we use cross-entropy; for continuous weights we use MSE with action squashing. Ablations vary K, feature sets, and cost assumptions.</a:t>
                </a:r>
                <a:endParaRPr lang="ru-RU" sz="2400" dirty="0"/>
              </a:p>
            </p:txBody>
          </p:sp>
        </mc:Choice>
        <mc:Fallback>
          <p:sp>
            <p:nvSpPr>
              <p:cNvPr id="16" name="Текст 2">
                <a:extLst>
                  <a:ext uri="{FF2B5EF4-FFF2-40B4-BE49-F238E27FC236}">
                    <a16:creationId xmlns:a16="http://schemas.microsoft.com/office/drawing/2014/main" id="{C33CAFB5-FDD5-26BB-647C-3230C75BF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209" y="4148785"/>
                <a:ext cx="8843906" cy="15792169"/>
              </a:xfrm>
              <a:prstGeom prst="rect">
                <a:avLst/>
              </a:prstGeom>
              <a:blipFill>
                <a:blip r:embed="rId4"/>
                <a:stretch>
                  <a:fillRect l="-1146" r="-10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Текст 2">
            <a:extLst>
              <a:ext uri="{FF2B5EF4-FFF2-40B4-BE49-F238E27FC236}">
                <a16:creationId xmlns:a16="http://schemas.microsoft.com/office/drawing/2014/main" id="{03203606-78CC-2D7F-D0B2-0A471834DCE6}"/>
              </a:ext>
            </a:extLst>
          </p:cNvPr>
          <p:cNvSpPr txBox="1">
            <a:spLocks/>
          </p:cNvSpPr>
          <p:nvPr/>
        </p:nvSpPr>
        <p:spPr>
          <a:xfrm>
            <a:off x="20803755" y="4148784"/>
            <a:ext cx="8843906" cy="1317988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sz="3600" dirty="0"/>
          </a:p>
          <a:p>
            <a:pPr marL="0" indent="0" algn="ctr">
              <a:buNone/>
            </a:pPr>
            <a:r>
              <a:rPr lang="en" sz="6000" dirty="0"/>
              <a:t>Results, Insights, Next Steps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en" sz="2400" b="1" dirty="0"/>
              <a:t>Results (test, net of costs).</a:t>
            </a:r>
            <a:r>
              <a:rPr lang="en" sz="2400" dirty="0"/>
              <a:t> DT achieves </a:t>
            </a:r>
            <a:r>
              <a:rPr lang="en" sz="2400" b="1" dirty="0"/>
              <a:t>Sharpe 0.27</a:t>
            </a:r>
            <a:r>
              <a:rPr lang="en" sz="2400" dirty="0"/>
              <a:t> vs </a:t>
            </a:r>
            <a:r>
              <a:rPr lang="en" sz="2400" b="1" dirty="0"/>
              <a:t>0.11</a:t>
            </a:r>
            <a:r>
              <a:rPr lang="en" sz="2400" dirty="0"/>
              <a:t> for BTC-USD Buy-and-Hold, with </a:t>
            </a:r>
            <a:r>
              <a:rPr lang="en" sz="2400" b="1" dirty="0"/>
              <a:t>Total Return −4.6%</a:t>
            </a:r>
            <a:r>
              <a:rPr lang="en" sz="2400" dirty="0"/>
              <a:t>, </a:t>
            </a:r>
            <a:r>
              <a:rPr lang="en" sz="2400" b="1" dirty="0"/>
              <a:t>Max Drawdown −9.5%</a:t>
            </a:r>
            <a:r>
              <a:rPr lang="en" sz="2400" dirty="0"/>
              <a:t>, and </a:t>
            </a:r>
            <a:r>
              <a:rPr lang="en" sz="2400" b="1" dirty="0"/>
              <a:t>Annual Volatility 55%</a:t>
            </a:r>
            <a:r>
              <a:rPr lang="en" sz="2400" dirty="0"/>
              <a:t>. Benchmark achieves </a:t>
            </a:r>
            <a:r>
              <a:rPr lang="en" sz="2400" b="1" dirty="0"/>
              <a:t>Return 4.1%</a:t>
            </a:r>
            <a:r>
              <a:rPr lang="en" sz="2400" dirty="0"/>
              <a:t>, </a:t>
            </a:r>
            <a:r>
              <a:rPr lang="en" sz="2400" b="1" dirty="0"/>
              <a:t>MaxDD −3.9%</a:t>
            </a:r>
            <a:r>
              <a:rPr lang="en" sz="2400" dirty="0"/>
              <a:t>, </a:t>
            </a:r>
            <a:r>
              <a:rPr lang="en" sz="2400" b="1" dirty="0"/>
              <a:t>Vol 22%</a:t>
            </a:r>
            <a:r>
              <a:rPr lang="en" sz="2400" dirty="0"/>
              <a:t>. Risk-adjusted gain improves (Sharpe), while return lags in this short evaluation.</a:t>
            </a:r>
            <a:endParaRPr lang="ru-RU" sz="2400" dirty="0"/>
          </a:p>
          <a:p>
            <a:pPr marL="0" indent="0">
              <a:buNone/>
            </a:pPr>
            <a:r>
              <a:rPr lang="en" sz="2400" b="1" dirty="0"/>
              <a:t>Trading Statistics.</a:t>
            </a:r>
            <a:r>
              <a:rPr lang="en" sz="2400" dirty="0"/>
              <a:t> Total actions: </a:t>
            </a:r>
            <a:r>
              <a:rPr lang="en" sz="2400" b="1" dirty="0"/>
              <a:t>35,000</a:t>
            </a:r>
            <a:r>
              <a:rPr lang="en" sz="2400" dirty="0"/>
              <a:t>; Buys </a:t>
            </a:r>
            <a:r>
              <a:rPr lang="en" sz="2400" b="1" dirty="0"/>
              <a:t>7,137 (20.4%)</a:t>
            </a:r>
            <a:r>
              <a:rPr lang="en" sz="2400" dirty="0"/>
              <a:t>; Sells </a:t>
            </a:r>
            <a:r>
              <a:rPr lang="en" sz="2400" b="1" dirty="0"/>
              <a:t>0</a:t>
            </a:r>
            <a:r>
              <a:rPr lang="en" sz="2400" dirty="0"/>
              <a:t>; Holds </a:t>
            </a:r>
            <a:r>
              <a:rPr lang="en" sz="2400" b="1" dirty="0"/>
              <a:t>27,863 (79.6%)</a:t>
            </a:r>
            <a:r>
              <a:rPr lang="en" sz="2400" dirty="0"/>
              <a:t>; Total trades </a:t>
            </a:r>
            <a:r>
              <a:rPr lang="en" sz="2400" b="1" dirty="0"/>
              <a:t>7,137</a:t>
            </a:r>
            <a:r>
              <a:rPr lang="en" sz="2400" dirty="0"/>
              <a:t>.</a:t>
            </a:r>
            <a:endParaRPr lang="ru-RU" sz="2400" dirty="0"/>
          </a:p>
          <a:p>
            <a:pPr marL="0" indent="0">
              <a:buNone/>
            </a:pPr>
            <a:r>
              <a:rPr lang="en" sz="2400" b="1" dirty="0"/>
              <a:t>Prediction vs Execution.</a:t>
            </a:r>
            <a:r>
              <a:rPr lang="en" sz="2400" dirty="0"/>
              <a:t> Predictions: Buy </a:t>
            </a:r>
            <a:r>
              <a:rPr lang="en" sz="2400" b="1" dirty="0"/>
              <a:t>34,999 (100%)</a:t>
            </a:r>
            <a:r>
              <a:rPr lang="en" sz="2400" dirty="0"/>
              <a:t>, Hold 0, Sell 0. Executed: Buy </a:t>
            </a:r>
            <a:r>
              <a:rPr lang="en" sz="2400" b="1" dirty="0"/>
              <a:t>7,137</a:t>
            </a:r>
            <a:r>
              <a:rPr lang="en" sz="2400" dirty="0"/>
              <a:t>, Hold </a:t>
            </a:r>
            <a:r>
              <a:rPr lang="en" sz="2400" b="1" dirty="0"/>
              <a:t>27,863</a:t>
            </a:r>
            <a:r>
              <a:rPr lang="en" sz="2400" dirty="0"/>
              <a:t>, Sell 0. </a:t>
            </a:r>
            <a:r>
              <a:rPr lang="en" sz="2400" b="1" dirty="0"/>
              <a:t>Mismatch:</a:t>
            </a:r>
            <a:r>
              <a:rPr lang="en" sz="2400" dirty="0"/>
              <a:t> </a:t>
            </a:r>
            <a:r>
              <a:rPr lang="en" sz="2400" b="1" dirty="0"/>
              <a:t>79.6%</a:t>
            </a:r>
            <a:r>
              <a:rPr lang="en" sz="2400" dirty="0"/>
              <a:t> of steps (prediction ≠ execution).</a:t>
            </a:r>
          </a:p>
          <a:p>
            <a:pPr marL="0" indent="0">
              <a:buNone/>
            </a:pPr>
            <a:r>
              <a:rPr lang="en" sz="2400" dirty="0"/>
              <a:t>Next Steps. Refine action discretization and execution rules; add PPO baseline and equity curves; run context-length K ablation; enrich features (order-book/on-chain); explore cost-aware augmentation and DT+actor-critic ensembles. </a:t>
            </a:r>
            <a:endParaRPr lang="ru-RU" sz="2400" dirty="0"/>
          </a:p>
          <a:p>
            <a:endParaRPr lang="ru-RU" sz="2400" dirty="0"/>
          </a:p>
          <a:p>
            <a:endParaRPr lang="ru-RU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102CC980-DC6D-1AAE-B956-C4EE8EF7F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419" y="17549562"/>
            <a:ext cx="3540788" cy="177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Таблица 24">
            <a:extLst>
              <a:ext uri="{FF2B5EF4-FFF2-40B4-BE49-F238E27FC236}">
                <a16:creationId xmlns:a16="http://schemas.microsoft.com/office/drawing/2014/main" id="{1B8BDFD7-E6DD-0F66-BADF-748EE77BB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148262"/>
              </p:ext>
            </p:extLst>
          </p:nvPr>
        </p:nvGraphicFramePr>
        <p:xfrm>
          <a:off x="21100948" y="12599943"/>
          <a:ext cx="7988182" cy="2022043"/>
        </p:xfrm>
        <a:graphic>
          <a:graphicData uri="http://schemas.openxmlformats.org/drawingml/2006/table">
            <a:tbl>
              <a:tblPr firstRow="1" firstCol="1">
                <a:tableStyleId>{00A15C55-8517-42AA-B614-E9B94910E393}</a:tableStyleId>
              </a:tblPr>
              <a:tblGrid>
                <a:gridCol w="694889">
                  <a:extLst>
                    <a:ext uri="{9D8B030D-6E8A-4147-A177-3AD203B41FA5}">
                      <a16:colId xmlns:a16="http://schemas.microsoft.com/office/drawing/2014/main" val="2344229193"/>
                    </a:ext>
                  </a:extLst>
                </a:gridCol>
                <a:gridCol w="741041">
                  <a:extLst>
                    <a:ext uri="{9D8B030D-6E8A-4147-A177-3AD203B41FA5}">
                      <a16:colId xmlns:a16="http://schemas.microsoft.com/office/drawing/2014/main" val="3403486094"/>
                    </a:ext>
                  </a:extLst>
                </a:gridCol>
                <a:gridCol w="1041041">
                  <a:extLst>
                    <a:ext uri="{9D8B030D-6E8A-4147-A177-3AD203B41FA5}">
                      <a16:colId xmlns:a16="http://schemas.microsoft.com/office/drawing/2014/main" val="3715872548"/>
                    </a:ext>
                  </a:extLst>
                </a:gridCol>
                <a:gridCol w="856339">
                  <a:extLst>
                    <a:ext uri="{9D8B030D-6E8A-4147-A177-3AD203B41FA5}">
                      <a16:colId xmlns:a16="http://schemas.microsoft.com/office/drawing/2014/main" val="1369639824"/>
                    </a:ext>
                  </a:extLst>
                </a:gridCol>
                <a:gridCol w="973876">
                  <a:extLst>
                    <a:ext uri="{9D8B030D-6E8A-4147-A177-3AD203B41FA5}">
                      <a16:colId xmlns:a16="http://schemas.microsoft.com/office/drawing/2014/main" val="4243635328"/>
                    </a:ext>
                  </a:extLst>
                </a:gridCol>
                <a:gridCol w="1057831">
                  <a:extLst>
                    <a:ext uri="{9D8B030D-6E8A-4147-A177-3AD203B41FA5}">
                      <a16:colId xmlns:a16="http://schemas.microsoft.com/office/drawing/2014/main" val="589592862"/>
                    </a:ext>
                  </a:extLst>
                </a:gridCol>
                <a:gridCol w="873131">
                  <a:extLst>
                    <a:ext uri="{9D8B030D-6E8A-4147-A177-3AD203B41FA5}">
                      <a16:colId xmlns:a16="http://schemas.microsoft.com/office/drawing/2014/main" val="2239308298"/>
                    </a:ext>
                  </a:extLst>
                </a:gridCol>
                <a:gridCol w="839548">
                  <a:extLst>
                    <a:ext uri="{9D8B030D-6E8A-4147-A177-3AD203B41FA5}">
                      <a16:colId xmlns:a16="http://schemas.microsoft.com/office/drawing/2014/main" val="2840289142"/>
                    </a:ext>
                  </a:extLst>
                </a:gridCol>
                <a:gridCol w="910486">
                  <a:extLst>
                    <a:ext uri="{9D8B030D-6E8A-4147-A177-3AD203B41FA5}">
                      <a16:colId xmlns:a16="http://schemas.microsoft.com/office/drawing/2014/main" val="3017536116"/>
                    </a:ext>
                  </a:extLst>
                </a:gridCol>
              </a:tblGrid>
              <a:tr h="600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2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" sz="1200" dirty="0"/>
                        <a:t>Total Return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" sz="1200" dirty="0"/>
                        <a:t>Annualized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" sz="1200" dirty="0"/>
                        <a:t>Sharpe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" sz="1200" dirty="0"/>
                        <a:t>Max Drawdown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" sz="1200" dirty="0"/>
                        <a:t>Annual Volatility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" sz="1200" dirty="0"/>
                        <a:t>Calmar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" sz="1200" dirty="0"/>
                        <a:t>Win-rate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" sz="1200"/>
                        <a:t>Final 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644348"/>
                  </a:ext>
                </a:extLst>
              </a:tr>
              <a:tr h="5872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200" b="1"/>
                        <a:t>DT (ours)</a:t>
                      </a:r>
                      <a:endParaRPr lang="e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ru-RU" sz="1200" b="1" dirty="0"/>
                        <a:t>−4.61%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ru-RU" sz="1200" dirty="0"/>
                        <a:t>−0.03%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ru-RU" sz="1200" b="1" dirty="0"/>
                        <a:t>0.274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ru-RU" sz="1200" b="1" dirty="0"/>
                        <a:t>−9.50%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ru-RU" sz="1200" b="1" dirty="0"/>
                        <a:t>55.08%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ru-RU" sz="1200" dirty="0"/>
                        <a:t>−0.003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ru-RU" sz="1200" b="1" dirty="0"/>
                        <a:t>49.96%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ru-RU" sz="1200" b="1" dirty="0"/>
                        <a:t>$9,539.49</a:t>
                      </a:r>
                      <a:endParaRPr lang="ru-RU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275899"/>
                  </a:ext>
                </a:extLst>
              </a:tr>
              <a:tr h="834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200" b="1" dirty="0"/>
                        <a:t>BTC-USD (BH)</a:t>
                      </a:r>
                      <a:endParaRPr lang="e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ru-RU" sz="1200" dirty="0"/>
                        <a:t>4.06%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ru-RU" sz="1200" dirty="0"/>
                        <a:t>0.03%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ru-RU" sz="1200" dirty="0"/>
                        <a:t>0.112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ru-RU" sz="1200" dirty="0"/>
                        <a:t>−3.90%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ru-RU" sz="1200" dirty="0"/>
                        <a:t>22.16%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ru-RU" sz="1200" dirty="0"/>
                        <a:t>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ru-RU" sz="1200" dirty="0"/>
                        <a:t>6.15%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ru-RU" sz="1200" dirty="0"/>
                        <a:t>$10,405.90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727512"/>
                  </a:ext>
                </a:extLst>
              </a:tr>
            </a:tbl>
          </a:graphicData>
        </a:graphic>
      </p:graphicFrame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05147248-6972-FCEC-FA1C-A7DA0EF861FB}"/>
              </a:ext>
            </a:extLst>
          </p:cNvPr>
          <p:cNvSpPr/>
          <p:nvPr/>
        </p:nvSpPr>
        <p:spPr>
          <a:xfrm>
            <a:off x="21365946" y="15232876"/>
            <a:ext cx="3269627" cy="156602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dirty="0"/>
              <a:t>Sharpe: 0.27 (DT) vs. 0.11 (BH)</a:t>
            </a:r>
          </a:p>
          <a:p>
            <a:pPr algn="ctr"/>
            <a:endParaRPr lang="en" sz="1200" b="1" dirty="0"/>
          </a:p>
          <a:p>
            <a:pPr algn="ctr"/>
            <a:r>
              <a:rPr lang="en" sz="1200" b="1" dirty="0"/>
              <a:t>MaxDD: −9.5% (DT) vs. −3.9% (BH)</a:t>
            </a:r>
          </a:p>
          <a:p>
            <a:pPr algn="ctr"/>
            <a:endParaRPr lang="en" sz="1200" b="1" dirty="0"/>
          </a:p>
          <a:p>
            <a:pPr algn="ctr"/>
            <a:r>
              <a:rPr lang="en" sz="1200" b="1" dirty="0"/>
              <a:t>Volatility: 55% (DT) vs. 22% (BH)</a:t>
            </a:r>
          </a:p>
          <a:p>
            <a:pPr algn="ctr"/>
            <a:endParaRPr lang="en" sz="1200" b="1" dirty="0"/>
          </a:p>
          <a:p>
            <a:pPr algn="ctr"/>
            <a:r>
              <a:rPr lang="en" sz="1200" b="1" dirty="0"/>
              <a:t>Return: −4.6% (DT) vs. +4.1% (BH)</a:t>
            </a:r>
            <a:endParaRPr lang="ru-RU" sz="1200" b="1" dirty="0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698A230-F335-5DB9-B9DA-ACAA8A940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08548" y="15217936"/>
            <a:ext cx="2230074" cy="1508796"/>
          </a:xfrm>
          <a:prstGeom prst="rect">
            <a:avLst/>
          </a:prstGeom>
        </p:spPr>
      </p:pic>
      <p:pic>
        <p:nvPicPr>
          <p:cNvPr id="34" name="Picture 10">
            <a:extLst>
              <a:ext uri="{FF2B5EF4-FFF2-40B4-BE49-F238E27FC236}">
                <a16:creationId xmlns:a16="http://schemas.microsoft.com/office/drawing/2014/main" id="{4A40D03D-F278-99EF-4832-DBA96176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035" y="6909439"/>
            <a:ext cx="7497271" cy="297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EDBFEB2-3FBD-4362-DD1A-08B6D0332066}"/>
              </a:ext>
            </a:extLst>
          </p:cNvPr>
          <p:cNvSpPr txBox="1"/>
          <p:nvPr/>
        </p:nvSpPr>
        <p:spPr>
          <a:xfrm>
            <a:off x="13049573" y="9974327"/>
            <a:ext cx="5444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/>
              <a:t>Fig. 1. Equity curve (net of costs): DT vs. BTC-USD benchmark on the test span.</a:t>
            </a:r>
            <a:endParaRPr lang="ru-RU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8BE41B-4729-3E2D-D428-A595D920EC28}"/>
              </a:ext>
            </a:extLst>
          </p:cNvPr>
          <p:cNvSpPr txBox="1"/>
          <p:nvPr/>
        </p:nvSpPr>
        <p:spPr>
          <a:xfrm>
            <a:off x="22430931" y="14715459"/>
            <a:ext cx="5325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/>
              <a:t>Table 1. Performance metrics after costs (Return, Sharpe, MaxDD, Volatility).</a:t>
            </a:r>
            <a:endParaRPr lang="ru-RU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B2ABD5-3E1C-41F8-41D2-251CA8A39FE6}"/>
              </a:ext>
            </a:extLst>
          </p:cNvPr>
          <p:cNvSpPr txBox="1"/>
          <p:nvPr/>
        </p:nvSpPr>
        <p:spPr>
          <a:xfrm>
            <a:off x="13871082" y="19435334"/>
            <a:ext cx="2531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i="1" dirty="0"/>
              <a:t>Fig. 2</a:t>
            </a:r>
            <a:r>
              <a:rPr lang="en" sz="1200" dirty="0"/>
              <a:t> Training and validation loss.</a:t>
            </a:r>
            <a:endParaRPr lang="ru-RU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647A33-B5FD-CF4B-00EB-CA5A8BF7AAD0}"/>
              </a:ext>
            </a:extLst>
          </p:cNvPr>
          <p:cNvSpPr txBox="1"/>
          <p:nvPr/>
        </p:nvSpPr>
        <p:spPr>
          <a:xfrm>
            <a:off x="25050742" y="16864722"/>
            <a:ext cx="3485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/>
              <a:t>Fig. 3 Distribution of step returns on the test set.</a:t>
            </a:r>
            <a:endParaRPr lang="ru-RU" sz="1200" dirty="0"/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1F87A3B-5B27-ABA8-2127-BAD8764EE6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47045" y="18323468"/>
            <a:ext cx="975962" cy="993144"/>
          </a:xfrm>
          <a:prstGeom prst="rect">
            <a:avLst/>
          </a:prstGeom>
        </p:spPr>
      </p:pic>
      <p:sp>
        <p:nvSpPr>
          <p:cNvPr id="42" name="AutoShape 32">
            <a:extLst>
              <a:ext uri="{FF2B5EF4-FFF2-40B4-BE49-F238E27FC236}">
                <a16:creationId xmlns:a16="http://schemas.microsoft.com/office/drawing/2014/main" id="{C22DEEB4-B288-8736-506B-6438A1114B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105394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3216E60-45E5-4964-C8F5-59D24F6FF1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3584" y="18324579"/>
            <a:ext cx="975963" cy="97596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917C8F3-4250-3BF2-4F95-E85BD9016C58}"/>
              </a:ext>
            </a:extLst>
          </p:cNvPr>
          <p:cNvSpPr txBox="1"/>
          <p:nvPr/>
        </p:nvSpPr>
        <p:spPr>
          <a:xfrm>
            <a:off x="21326985" y="19369386"/>
            <a:ext cx="79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GitHub</a:t>
            </a:r>
            <a:endParaRPr lang="ru-RU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AF6C9B-F115-547C-97F3-671402C58175}"/>
              </a:ext>
            </a:extLst>
          </p:cNvPr>
          <p:cNvSpPr txBox="1"/>
          <p:nvPr/>
        </p:nvSpPr>
        <p:spPr>
          <a:xfrm>
            <a:off x="22647045" y="19369386"/>
            <a:ext cx="112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Telegram</a:t>
            </a:r>
            <a:endParaRPr lang="ru-RU" sz="1600" dirty="0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FB70AE57-5CA2-5003-B281-5D6B8546CA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77969" y="18323468"/>
            <a:ext cx="993144" cy="9931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ACC4D32-0B36-8BBD-DEB3-278B2D5587F4}"/>
              </a:ext>
            </a:extLst>
          </p:cNvPr>
          <p:cNvSpPr txBox="1"/>
          <p:nvPr/>
        </p:nvSpPr>
        <p:spPr>
          <a:xfrm>
            <a:off x="24077969" y="19397372"/>
            <a:ext cx="112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LinkedIn</a:t>
            </a:r>
            <a:endParaRPr lang="ru-RU" sz="1600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B1C60E12-ABC3-1220-FD0C-F1DB962ECF11}"/>
              </a:ext>
            </a:extLst>
          </p:cNvPr>
          <p:cNvGrpSpPr/>
          <p:nvPr/>
        </p:nvGrpSpPr>
        <p:grpSpPr>
          <a:xfrm>
            <a:off x="20779217" y="723710"/>
            <a:ext cx="8843907" cy="2853625"/>
            <a:chOff x="8063300" y="3827193"/>
            <a:chExt cx="8843907" cy="2853625"/>
          </a:xfrm>
        </p:grpSpPr>
        <p:sp>
          <p:nvSpPr>
            <p:cNvPr id="4" name="Заголовок 1">
              <a:extLst>
                <a:ext uri="{FF2B5EF4-FFF2-40B4-BE49-F238E27FC236}">
                  <a16:creationId xmlns:a16="http://schemas.microsoft.com/office/drawing/2014/main" id="{DC858AFB-6965-8E0E-985C-791E2D54D92A}"/>
                </a:ext>
              </a:extLst>
            </p:cNvPr>
            <p:cNvSpPr txBox="1"/>
            <p:nvPr/>
          </p:nvSpPr>
          <p:spPr>
            <a:xfrm>
              <a:off x="8063300" y="3827193"/>
              <a:ext cx="8843907" cy="285362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t">
              <a:normAutofit/>
            </a:bodyPr>
            <a:lstStyle>
              <a:lvl1pPr algn="l" defTabSz="227063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13409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ru-RU" sz="14899" dirty="0">
                <a:solidFill>
                  <a:srgbClr val="FFFFFF"/>
                </a:solidFill>
              </a:endParaRPr>
            </a:p>
          </p:txBody>
        </p:sp>
        <p:pic>
          <p:nvPicPr>
            <p:cNvPr id="8" name="Picture 4" descr="Golden Sun Over Terra Appolox Logo">
              <a:extLst>
                <a:ext uri="{FF2B5EF4-FFF2-40B4-BE49-F238E27FC236}">
                  <a16:creationId xmlns:a16="http://schemas.microsoft.com/office/drawing/2014/main" id="{DFDA2E02-8DF6-2937-96D1-4CE1396C684A}"/>
                </a:ext>
              </a:extLst>
            </p:cNvPr>
            <p:cNvPicPr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1526" y="4775156"/>
              <a:ext cx="1189096" cy="103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GitHub · GitHub">
              <a:extLst>
                <a:ext uri="{FF2B5EF4-FFF2-40B4-BE49-F238E27FC236}">
                  <a16:creationId xmlns:a16="http://schemas.microsoft.com/office/drawing/2014/main" id="{CBF51601-2C96-919E-2FF3-8A8B871FF61A}"/>
                </a:ext>
              </a:extLst>
            </p:cNvPr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84058" y="4680086"/>
              <a:ext cx="1189095" cy="1168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MLX 0.29.4 documentation - Home">
              <a:extLst>
                <a:ext uri="{FF2B5EF4-FFF2-40B4-BE49-F238E27FC236}">
                  <a16:creationId xmlns:a16="http://schemas.microsoft.com/office/drawing/2014/main" id="{3A3186B8-DAFA-D661-4552-51417E55C893}"/>
                </a:ext>
              </a:extLst>
            </p:cNvPr>
            <p:cNvPicPr/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1685" y="4659457"/>
              <a:ext cx="1189095" cy="118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Vast.ai · GitHub">
              <a:extLst>
                <a:ext uri="{FF2B5EF4-FFF2-40B4-BE49-F238E27FC236}">
                  <a16:creationId xmlns:a16="http://schemas.microsoft.com/office/drawing/2014/main" id="{8AFE523C-7747-2443-1130-679995851D27}"/>
                </a:ext>
              </a:extLst>
            </p:cNvPr>
            <p:cNvPicPr/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5253" y="4696958"/>
              <a:ext cx="1189096" cy="1189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Pixel Art Pala">
              <a:extLst>
                <a:ext uri="{FF2B5EF4-FFF2-40B4-BE49-F238E27FC236}">
                  <a16:creationId xmlns:a16="http://schemas.microsoft.com/office/drawing/2014/main" id="{A35ECB42-480A-9C56-6DB1-ED2328C878D3}"/>
                </a:ext>
              </a:extLst>
            </p:cNvPr>
            <p:cNvPicPr/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1144" y="4696958"/>
              <a:ext cx="1189096" cy="1189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uggingFace Logo Free Download SVG, ... · LobeHub">
              <a:extLst>
                <a:ext uri="{FF2B5EF4-FFF2-40B4-BE49-F238E27FC236}">
                  <a16:creationId xmlns:a16="http://schemas.microsoft.com/office/drawing/2014/main" id="{85C76FD2-C02C-0EC8-BD8B-2FFABC7E53CF}"/>
                </a:ext>
              </a:extLst>
            </p:cNvPr>
            <p:cNvPicPr/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3467" y="4636814"/>
              <a:ext cx="1322447" cy="1322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39940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409989-6EDC-DB89-75A2-A28184D8A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8E7C6410-2F26-06FC-8E93-EDA3CC2F5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76909"/>
            <a:ext cx="30275213" cy="1702980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20"/>
          </a:p>
        </p:txBody>
      </p:sp>
      <p:pic>
        <p:nvPicPr>
          <p:cNvPr id="6" name="Picture 3" descr="Изображение выглядит как вода, векторная графика, искус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73F6993-F4E1-0DF4-C4F4-7D5C9D6886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r="11109" b="-1"/>
          <a:stretch>
            <a:fillRect/>
          </a:stretch>
        </p:blipFill>
        <p:spPr>
          <a:xfrm>
            <a:off x="50" y="-1"/>
            <a:ext cx="30275163" cy="21383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2F0E9A-E05F-05DD-60D3-3B3EF01C3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663" y="750096"/>
            <a:ext cx="18690449" cy="2853625"/>
          </a:xfrm>
          <a:solidFill>
            <a:schemeClr val="bg1"/>
          </a:solidFill>
        </p:spPr>
        <p:txBody>
          <a:bodyPr anchor="t">
            <a:noAutofit/>
          </a:bodyPr>
          <a:lstStyle/>
          <a:p>
            <a:pPr algn="ctr"/>
            <a:r>
              <a:rPr lang="en" sz="3600" dirty="0"/>
              <a:t>FinGPT-Powered Compliance Agents for SecureFinAI 2025</a:t>
            </a:r>
            <a:br>
              <a:rPr lang="en" sz="3600" dirty="0"/>
            </a:br>
            <a:br>
              <a:rPr lang="ru-RU" sz="2400" dirty="0"/>
            </a:br>
            <a:r>
              <a:rPr lang="en" sz="2800" dirty="0"/>
              <a:t>Multi-task evaluation of a LoRA-augmented financial LLM on Financial Q&amp;A, Sentiment, and XBRL extraction</a:t>
            </a:r>
            <a:br>
              <a:rPr lang="ru-RU" sz="2400" dirty="0"/>
            </a:br>
            <a:br>
              <a:rPr lang="ru-RU" sz="800" dirty="0"/>
            </a:br>
            <a:br>
              <a:rPr lang="ru-RU" sz="800" dirty="0"/>
            </a:br>
            <a:r>
              <a:rPr lang="en" sz="2800" i="1" dirty="0"/>
              <a:t>Task_2_FinGPT_Powered_Compliance_Agents</a:t>
            </a:r>
            <a:r>
              <a:rPr lang="en" sz="2800" dirty="0"/>
              <a:t> </a:t>
            </a:r>
            <a:br>
              <a:rPr lang="ru-RU" sz="3200" i="1" dirty="0"/>
            </a:br>
            <a:r>
              <a:rPr lang="en" sz="2400" i="1" dirty="0"/>
              <a:t>Authors: Alexei Savin</a:t>
            </a:r>
            <a:endParaRPr lang="ru-RU" sz="5400" dirty="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5A1D1D-C7A4-7F6E-D3C4-EFD127A16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91210" y="17659378"/>
            <a:ext cx="8843906" cy="2281575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pPr algn="ctr"/>
            <a:r>
              <a:rPr lang="en" sz="2400" dirty="0"/>
              <a:t>About/Contacts</a:t>
            </a:r>
            <a:endParaRPr lang="ru-RU" sz="24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FFFC42E4-551D-FC68-6383-FF842A1C6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1100" y="14479611"/>
            <a:ext cx="24307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Текст 2">
            <a:extLst>
              <a:ext uri="{FF2B5EF4-FFF2-40B4-BE49-F238E27FC236}">
                <a16:creationId xmlns:a16="http://schemas.microsoft.com/office/drawing/2014/main" id="{BD8713BC-FBCC-8750-8437-53D85611383E}"/>
              </a:ext>
            </a:extLst>
          </p:cNvPr>
          <p:cNvSpPr txBox="1">
            <a:spLocks/>
          </p:cNvSpPr>
          <p:nvPr/>
        </p:nvSpPr>
        <p:spPr>
          <a:xfrm>
            <a:off x="1260663" y="4148785"/>
            <a:ext cx="8843906" cy="1579216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sz="3600" dirty="0"/>
          </a:p>
          <a:p>
            <a:pPr marL="0" indent="0" algn="ctr">
              <a:buNone/>
            </a:pPr>
            <a:r>
              <a:rPr lang="en" sz="4800" dirty="0"/>
              <a:t>Objective &amp; Problem</a:t>
            </a:r>
          </a:p>
          <a:p>
            <a:pPr marL="0" indent="0" algn="ctr">
              <a:buNone/>
            </a:pPr>
            <a:endParaRPr lang="en" dirty="0"/>
          </a:p>
          <a:p>
            <a:pPr marL="0" indent="0">
              <a:buNone/>
            </a:pPr>
            <a:endParaRPr lang="en" sz="4000" dirty="0"/>
          </a:p>
          <a:p>
            <a:pPr marL="0" indent="0">
              <a:buNone/>
            </a:pPr>
            <a:r>
              <a:rPr lang="en" sz="4000" b="1" dirty="0"/>
              <a:t>Objective.</a:t>
            </a:r>
            <a:endParaRPr lang="en" sz="4000" dirty="0"/>
          </a:p>
          <a:p>
            <a:pPr marL="0" indent="0">
              <a:buNone/>
            </a:pPr>
            <a:r>
              <a:rPr lang="en" dirty="0"/>
              <a:t>Design and evaluate an LLM-based compliance agent that can (1) answer finance/compliance questions, (2) classify the sentiment of financial text, and (3) extract structured fields from XBRL-like reports. The agent should run with a lightweight </a:t>
            </a:r>
            <a:r>
              <a:rPr lang="en" b="1" dirty="0"/>
              <a:t>PEFT / LoRA</a:t>
            </a:r>
            <a:r>
              <a:rPr lang="en" dirty="0"/>
              <a:t> adapter and produce </a:t>
            </a:r>
            <a:r>
              <a:rPr lang="en" b="1" dirty="0"/>
              <a:t>auditable, source-grounded outputs</a:t>
            </a:r>
            <a:r>
              <a:rPr lang="en" dirty="0"/>
              <a:t>.</a:t>
            </a:r>
          </a:p>
          <a:p>
            <a:pPr marL="0" indent="0">
              <a:buNone/>
            </a:pPr>
            <a:endParaRPr lang="en" sz="4000" dirty="0"/>
          </a:p>
          <a:p>
            <a:pPr marL="0" indent="0">
              <a:buNone/>
            </a:pPr>
            <a:r>
              <a:rPr lang="en" sz="4000" b="1" dirty="0"/>
              <a:t>Motivation.</a:t>
            </a:r>
          </a:p>
          <a:p>
            <a:pPr marL="0" indent="0">
              <a:buNone/>
            </a:pPr>
            <a:r>
              <a:rPr lang="en-US" dirty="0"/>
              <a:t>Compliance and financial supervision tasks are document-heavy and multi-format: short Q&amp;A on rules, long disclosures with sentiment, and structured filings (XBRL). A single agent that can route the user request to the right subtask and return a scored result is more useful than separate scripts.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" dirty="0"/>
              <a:t>Agent capabilities.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Financial Q&amp;A - answer domain-specific questions from an evaluation set.</a:t>
            </a:r>
          </a:p>
          <a:p>
            <a:pPr marL="514350" indent="-514350">
              <a:buAutoNum type="arabicPeriod"/>
            </a:pPr>
            <a:r>
              <a:rPr lang="en-US" b="1" dirty="0"/>
              <a:t>Sentiment analysis - classify financial phrases and news into positive / neutral / negative</a:t>
            </a:r>
          </a:p>
          <a:p>
            <a:pPr marL="514350" indent="-514350">
              <a:buAutoNum type="arabicPeriod"/>
            </a:pPr>
            <a:r>
              <a:rPr lang="en-US" b="1" dirty="0"/>
              <a:t>XBRL extraction - read structured samples and recover tags, values, and formulae.</a:t>
            </a:r>
          </a:p>
          <a:p>
            <a:pPr marL="514350" indent="-514350">
              <a:buAutoNum type="arabicPeriod"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Runtime setup.</a:t>
            </a:r>
          </a:p>
          <a:p>
            <a:pPr marL="0" indent="0">
              <a:buNone/>
            </a:pPr>
            <a:r>
              <a:rPr lang="en-US" b="1" dirty="0"/>
              <a:t>The repository is evaluated via `make evaluate`. All metrics are saved to `results/</a:t>
            </a:r>
            <a:r>
              <a:rPr lang="en-US" b="1" dirty="0" err="1"/>
              <a:t>evaluation_results.json</a:t>
            </a:r>
            <a:r>
              <a:rPr lang="en-US" b="1" dirty="0"/>
              <a:t>` for reproducibility.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CA067D8-8833-CC33-6DF6-6762BB60C4E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752792" y="750096"/>
            <a:ext cx="8843907" cy="28536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227063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3409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14899" dirty="0">
              <a:solidFill>
                <a:srgbClr val="FFFFFF"/>
              </a:solidFill>
            </a:endParaRP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4E19A8D3-DF80-933B-5A6C-9009F6E0327D}"/>
              </a:ext>
            </a:extLst>
          </p:cNvPr>
          <p:cNvSpPr txBox="1">
            <a:spLocks/>
          </p:cNvSpPr>
          <p:nvPr/>
        </p:nvSpPr>
        <p:spPr>
          <a:xfrm>
            <a:off x="11107209" y="4148785"/>
            <a:ext cx="8843906" cy="1579216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sz="3600" dirty="0"/>
          </a:p>
          <a:p>
            <a:pPr marL="0" indent="0" algn="ctr">
              <a:buNone/>
            </a:pPr>
            <a:r>
              <a:rPr lang="en" sz="6000" dirty="0"/>
              <a:t>Architecture &amp; Workflow</a:t>
            </a:r>
            <a:endParaRPr lang="en" dirty="0"/>
          </a:p>
          <a:p>
            <a:endParaRPr lang="ru-RU" b="1" dirty="0"/>
          </a:p>
          <a:p>
            <a:endParaRPr lang="ru-RU" b="1" dirty="0"/>
          </a:p>
          <a:p>
            <a:r>
              <a:rPr lang="en" b="1" dirty="0"/>
              <a:t>Model &amp; configuration.</a:t>
            </a:r>
          </a:p>
          <a:p>
            <a:pPr lvl="1"/>
            <a:r>
              <a:rPr lang="en" b="1" dirty="0"/>
              <a:t>Mode: </a:t>
            </a:r>
            <a:r>
              <a:rPr lang="en" b="1" dirty="0" err="1"/>
              <a:t>peft</a:t>
            </a:r>
            <a:endParaRPr lang="en" b="1" dirty="0"/>
          </a:p>
          <a:p>
            <a:pPr lvl="1"/>
            <a:r>
              <a:rPr lang="en" b="1" dirty="0"/>
              <a:t>Adapter ID: </a:t>
            </a:r>
            <a:r>
              <a:rPr lang="en" dirty="0"/>
              <a:t>xsa-dev/</a:t>
            </a:r>
            <a:r>
              <a:rPr lang="en" dirty="0" err="1"/>
              <a:t>fingpt</a:t>
            </a:r>
            <a:r>
              <a:rPr lang="en" dirty="0"/>
              <a:t>-compliance-agents</a:t>
            </a:r>
          </a:p>
          <a:p>
            <a:pPr lvl="1"/>
            <a:r>
              <a:rPr lang="en" dirty="0"/>
              <a:t>PEFT base model: meta-llama/Llama-3.2-1B-Instruct</a:t>
            </a:r>
          </a:p>
          <a:p>
            <a:pPr lvl="1"/>
            <a:r>
              <a:rPr lang="en" dirty="0"/>
              <a:t>Baseline model: meta-llama/Llama-3.2-1B-Instruct</a:t>
            </a:r>
          </a:p>
          <a:p>
            <a:pPr lvl="1"/>
            <a:r>
              <a:rPr lang="en" dirty="0"/>
              <a:t>Baseline Device: </a:t>
            </a:r>
            <a:r>
              <a:rPr lang="en" b="1" dirty="0" err="1"/>
              <a:t>mps</a:t>
            </a:r>
            <a:endParaRPr lang="en" dirty="0"/>
          </a:p>
          <a:p>
            <a:pPr lvl="1"/>
            <a:r>
              <a:rPr lang="en-US" dirty="0"/>
              <a:t>PEFT Device: Cuda </a:t>
            </a:r>
            <a:r>
              <a:rPr lang="en" b="1" dirty="0"/>
              <a:t>1x RTX 4090</a:t>
            </a:r>
          </a:p>
          <a:p>
            <a:r>
              <a:rPr lang="en" dirty="0"/>
              <a:t>Workflow.</a:t>
            </a:r>
          </a:p>
          <a:p>
            <a:r>
              <a:rPr lang="en" dirty="0"/>
              <a:t>1. Load the FinGPT-style financial LLM and attach the LoRA adapter.</a:t>
            </a:r>
          </a:p>
          <a:p>
            <a:r>
              <a:rPr lang="en" dirty="0"/>
              <a:t>2. Select task based on the evaluation pipeline: Financial Q&amp;A → Sentiment → XBRL.</a:t>
            </a:r>
          </a:p>
          <a:p>
            <a:r>
              <a:rPr lang="en" dirty="0"/>
              <a:t>3. Run task-specific evaluator (accuracy, F1, precision/recall, or XBRL field-level metrics).</a:t>
            </a:r>
          </a:p>
          <a:p>
            <a:r>
              <a:rPr lang="en" dirty="0"/>
              <a:t>4. Aggregate results - into an overall score.</a:t>
            </a:r>
          </a:p>
          <a:p>
            <a:r>
              <a:rPr lang="en" dirty="0"/>
              <a:t>Why multi-task?</a:t>
            </a:r>
          </a:p>
          <a:p>
            <a:r>
              <a:rPr lang="en" dirty="0"/>
              <a:t>Compliance scenarios rarely consist of only one kind of question. A realistic system must:</a:t>
            </a:r>
          </a:p>
          <a:p>
            <a:pPr lvl="1"/>
            <a:r>
              <a:rPr lang="en" dirty="0"/>
              <a:t>read a rule and answer a question about it (Q&amp;A),</a:t>
            </a:r>
          </a:p>
          <a:p>
            <a:pPr lvl="1"/>
            <a:r>
              <a:rPr lang="en" dirty="0"/>
              <a:t>detect tone/polarity of an event or disclosure (sentiment),</a:t>
            </a:r>
          </a:p>
          <a:p>
            <a:pPr lvl="1"/>
            <a:r>
              <a:rPr lang="en" dirty="0"/>
              <a:t>and pull exact numbers/tags from filings (XBRL).</a:t>
            </a:r>
          </a:p>
          <a:p>
            <a:r>
              <a:rPr lang="en" dirty="0"/>
              <a:t> Evaluating on all three makes the agent closer to a real “compliance assistant.”</a:t>
            </a:r>
          </a:p>
          <a:p>
            <a:r>
              <a:rPr lang="en" dirty="0"/>
              <a:t>Desired output format.</a:t>
            </a:r>
          </a:p>
          <a:p>
            <a:r>
              <a:rPr lang="en" dirty="0"/>
              <a:t>Verdict - Compliant / Partially compliant / Non-compliant (or: Answer found / Not found)</a:t>
            </a:r>
          </a:p>
          <a:p>
            <a:r>
              <a:rPr lang="en" dirty="0"/>
              <a:t>Evidence - source file / section / tag used to answer</a:t>
            </a:r>
          </a:p>
          <a:p>
            <a:r>
              <a:rPr lang="en" dirty="0"/>
              <a:t>Reasoning - 3–5 sentences grounded on retrieved content</a:t>
            </a:r>
            <a:endParaRPr lang="ru-RU" dirty="0"/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95296A30-C645-3AF8-8FA3-62D8CAC7EB70}"/>
              </a:ext>
            </a:extLst>
          </p:cNvPr>
          <p:cNvSpPr txBox="1">
            <a:spLocks/>
          </p:cNvSpPr>
          <p:nvPr/>
        </p:nvSpPr>
        <p:spPr>
          <a:xfrm>
            <a:off x="20649160" y="4158765"/>
            <a:ext cx="8843906" cy="1317988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sz="3600" dirty="0"/>
          </a:p>
          <a:p>
            <a:r>
              <a:rPr lang="en" sz="2400" dirty="0"/>
              <a:t>Baseline Results (this run)</a:t>
            </a:r>
          </a:p>
          <a:p>
            <a:endParaRPr lang="en" sz="2400" dirty="0"/>
          </a:p>
          <a:p>
            <a:r>
              <a:rPr lang="en" dirty="0"/>
              <a:t>Financial Q&amp;A — Accuracy 0.677 (n=31)</a:t>
            </a:r>
          </a:p>
          <a:p>
            <a:r>
              <a:rPr lang="en" dirty="0"/>
              <a:t>Sentiment (baseline evaluator) — Acc 0.418, F1 0.453, Prec 0.546, Rec 0.418 (n=826)</a:t>
            </a:r>
          </a:p>
          <a:p>
            <a:r>
              <a:rPr lang="en" dirty="0"/>
              <a:t>XBRL extraction — Overall accuracy 0.920 (Tag 0.915, Value 0.909, Formula-construct 0.982, Formula-calc 0.885) (n=574)</a:t>
            </a:r>
          </a:p>
          <a:p>
            <a:r>
              <a:rPr lang="en" dirty="0"/>
              <a:t>Overall (aggregated) — Accuracy 0.548, F1 0.453, Precision 0.546, Recall 0.418</a:t>
            </a:r>
          </a:p>
          <a:p>
            <a:endParaRPr lang="en" dirty="0"/>
          </a:p>
          <a:p>
            <a:endParaRPr lang="ru-RU" dirty="0"/>
          </a:p>
        </p:txBody>
      </p:sp>
      <p:pic>
        <p:nvPicPr>
          <p:cNvPr id="1028" name="Picture 4" descr="Golden Sun Over Terra Appolox Logo">
            <a:extLst>
              <a:ext uri="{FF2B5EF4-FFF2-40B4-BE49-F238E27FC236}">
                <a16:creationId xmlns:a16="http://schemas.microsoft.com/office/drawing/2014/main" id="{73B9374F-7412-21E1-788E-797A9A5436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018" y="1698059"/>
            <a:ext cx="1189096" cy="103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itHub · GitHub">
            <a:extLst>
              <a:ext uri="{FF2B5EF4-FFF2-40B4-BE49-F238E27FC236}">
                <a16:creationId xmlns:a16="http://schemas.microsoft.com/office/drawing/2014/main" id="{33F5009A-0A0E-D288-048A-33DA9F2E0F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3550" y="1602989"/>
            <a:ext cx="1189095" cy="116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LX 0.29.4 documentation - Home">
            <a:extLst>
              <a:ext uri="{FF2B5EF4-FFF2-40B4-BE49-F238E27FC236}">
                <a16:creationId xmlns:a16="http://schemas.microsoft.com/office/drawing/2014/main" id="{2E985E82-DB74-8C24-E9EC-DF5C0D34C3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77" y="1582360"/>
            <a:ext cx="1189095" cy="118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ast.ai · GitHub">
            <a:extLst>
              <a:ext uri="{FF2B5EF4-FFF2-40B4-BE49-F238E27FC236}">
                <a16:creationId xmlns:a16="http://schemas.microsoft.com/office/drawing/2014/main" id="{24134E03-4823-0EEE-AD19-00D8794542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745" y="1619861"/>
            <a:ext cx="1189096" cy="118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Pixel Art Pala">
            <a:extLst>
              <a:ext uri="{FF2B5EF4-FFF2-40B4-BE49-F238E27FC236}">
                <a16:creationId xmlns:a16="http://schemas.microsoft.com/office/drawing/2014/main" id="{686B8BC2-8B5A-6D24-99E7-56EC3EDF70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0636" y="1619861"/>
            <a:ext cx="1189096" cy="118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44C5F748-0709-FA79-7F1E-0AFBE930CA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47045" y="18323468"/>
            <a:ext cx="975962" cy="993144"/>
          </a:xfrm>
          <a:prstGeom prst="rect">
            <a:avLst/>
          </a:prstGeom>
        </p:spPr>
      </p:pic>
      <p:sp>
        <p:nvSpPr>
          <p:cNvPr id="42" name="AutoShape 32">
            <a:extLst>
              <a:ext uri="{FF2B5EF4-FFF2-40B4-BE49-F238E27FC236}">
                <a16:creationId xmlns:a16="http://schemas.microsoft.com/office/drawing/2014/main" id="{01046724-610D-7D70-8099-812A13E4C6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105394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F82383-48E1-E4BF-4CC8-00750A40B334}"/>
              </a:ext>
            </a:extLst>
          </p:cNvPr>
          <p:cNvSpPr txBox="1"/>
          <p:nvPr/>
        </p:nvSpPr>
        <p:spPr>
          <a:xfrm>
            <a:off x="21326985" y="19369386"/>
            <a:ext cx="79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GitHub</a:t>
            </a:r>
            <a:endParaRPr lang="ru-RU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0C8DCF-DD19-F064-AFFE-5DEA5E973316}"/>
              </a:ext>
            </a:extLst>
          </p:cNvPr>
          <p:cNvSpPr txBox="1"/>
          <p:nvPr/>
        </p:nvSpPr>
        <p:spPr>
          <a:xfrm>
            <a:off x="22647045" y="19369386"/>
            <a:ext cx="112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Telegram</a:t>
            </a:r>
            <a:endParaRPr lang="ru-RU" sz="1600" dirty="0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36D4C7DC-50EA-276D-CE9F-A3E10D2D23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69378" y="18373937"/>
            <a:ext cx="993144" cy="9931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E893734-EDE9-A0DF-B0BE-3F4B54BFD964}"/>
              </a:ext>
            </a:extLst>
          </p:cNvPr>
          <p:cNvSpPr txBox="1"/>
          <p:nvPr/>
        </p:nvSpPr>
        <p:spPr>
          <a:xfrm>
            <a:off x="24077969" y="19397372"/>
            <a:ext cx="112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LinkedIn</a:t>
            </a:r>
            <a:endParaRPr lang="ru-RU" sz="1600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3021B32-D07B-3A90-A8EC-E72115771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00182"/>
              </p:ext>
            </p:extLst>
          </p:nvPr>
        </p:nvGraphicFramePr>
        <p:xfrm>
          <a:off x="21167946" y="9457691"/>
          <a:ext cx="7614360" cy="290949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03590">
                  <a:extLst>
                    <a:ext uri="{9D8B030D-6E8A-4147-A177-3AD203B41FA5}">
                      <a16:colId xmlns:a16="http://schemas.microsoft.com/office/drawing/2014/main" val="2303137143"/>
                    </a:ext>
                  </a:extLst>
                </a:gridCol>
                <a:gridCol w="1903590">
                  <a:extLst>
                    <a:ext uri="{9D8B030D-6E8A-4147-A177-3AD203B41FA5}">
                      <a16:colId xmlns:a16="http://schemas.microsoft.com/office/drawing/2014/main" val="1164469310"/>
                    </a:ext>
                  </a:extLst>
                </a:gridCol>
                <a:gridCol w="1903590">
                  <a:extLst>
                    <a:ext uri="{9D8B030D-6E8A-4147-A177-3AD203B41FA5}">
                      <a16:colId xmlns:a16="http://schemas.microsoft.com/office/drawing/2014/main" val="970522136"/>
                    </a:ext>
                  </a:extLst>
                </a:gridCol>
                <a:gridCol w="1903590">
                  <a:extLst>
                    <a:ext uri="{9D8B030D-6E8A-4147-A177-3AD203B41FA5}">
                      <a16:colId xmlns:a16="http://schemas.microsoft.com/office/drawing/2014/main" val="2281998674"/>
                    </a:ext>
                  </a:extLst>
                </a:gridCol>
              </a:tblGrid>
              <a:tr h="704404">
                <a:tc>
                  <a:txBody>
                    <a:bodyPr/>
                    <a:lstStyle/>
                    <a:p>
                      <a:r>
                        <a:rPr lang="en" sz="2000" dirty="0"/>
                        <a:t>Task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2706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000" dirty="0"/>
                        <a:t>Metric(s)</a:t>
                      </a:r>
                      <a:endParaRPr lang="ru-RU" sz="2000" dirty="0"/>
                    </a:p>
                    <a:p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2000" dirty="0"/>
                        <a:t>Score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2000" dirty="0"/>
                        <a:t>n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98426"/>
                  </a:ext>
                </a:extLst>
              </a:tr>
              <a:tr h="398142">
                <a:tc>
                  <a:txBody>
                    <a:bodyPr/>
                    <a:lstStyle/>
                    <a:p>
                      <a:r>
                        <a:rPr lang="en" sz="2000" dirty="0"/>
                        <a:t>Financial Q&amp;A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2000" dirty="0"/>
                        <a:t>Accuracy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0.677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169755"/>
                  </a:ext>
                </a:extLst>
              </a:tr>
              <a:tr h="704404">
                <a:tc>
                  <a:txBody>
                    <a:bodyPr/>
                    <a:lstStyle/>
                    <a:p>
                      <a:r>
                        <a:rPr lang="en" sz="2000" dirty="0"/>
                        <a:t>Sentiment (baseline)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2000" dirty="0"/>
                        <a:t>Acc / F1 / Prec / Rec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0.418 / 0.453 / 0.546 / 0.418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826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193336"/>
                  </a:ext>
                </a:extLst>
              </a:tr>
              <a:tr h="704404">
                <a:tc>
                  <a:txBody>
                    <a:bodyPr/>
                    <a:lstStyle/>
                    <a:p>
                      <a:r>
                        <a:rPr lang="en" sz="2000" dirty="0"/>
                        <a:t>XBRL extraction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2000" dirty="0"/>
                        <a:t>Overall XBRL accuracy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0.920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574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088388"/>
                  </a:ext>
                </a:extLst>
              </a:tr>
              <a:tr h="398142">
                <a:tc>
                  <a:txBody>
                    <a:bodyPr/>
                    <a:lstStyle/>
                    <a:p>
                      <a:r>
                        <a:rPr lang="en" sz="2000" dirty="0"/>
                        <a:t>Overall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2000" dirty="0"/>
                        <a:t>Accuracy / F1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0.548 / 0.453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24169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047C27-51C9-79EA-EC7D-BF8FB48BC7CD}"/>
              </a:ext>
            </a:extLst>
          </p:cNvPr>
          <p:cNvSpPr txBox="1"/>
          <p:nvPr/>
        </p:nvSpPr>
        <p:spPr>
          <a:xfrm>
            <a:off x="20803755" y="12604805"/>
            <a:ext cx="83427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/>
              <a:t>PEFT Sentiment (separate eval on en-fpb)</a:t>
            </a:r>
          </a:p>
          <a:p>
            <a:endParaRPr lang="en-US" sz="2400" dirty="0"/>
          </a:p>
          <a:p>
            <a:r>
              <a:rPr lang="en" sz="1400" dirty="0"/>
              <a:t>Config: PEFT (LoRA) on meta-llama/Llama-3.2-1B-Instruct, dataset ChanceFocus/en-fpb (test n=970)</a:t>
            </a:r>
          </a:p>
          <a:p>
            <a:r>
              <a:rPr lang="en" sz="1400" dirty="0"/>
              <a:t>Accuracy: 0.618</a:t>
            </a:r>
          </a:p>
          <a:p>
            <a:endParaRPr lang="en" sz="1400" dirty="0"/>
          </a:p>
          <a:p>
            <a:r>
              <a:rPr lang="en" sz="1400" dirty="0"/>
              <a:t>Class-wise (PEFT): Neutral 97.4% | Positive 7.9% | Negative 12.9%</a:t>
            </a:r>
          </a:p>
          <a:p>
            <a:r>
              <a:rPr lang="en" sz="1400" dirty="0"/>
              <a:t>Takeaway: domain-specific PEFT lifts sentiment from ~0.42 → ~0.62, </a:t>
            </a:r>
          </a:p>
          <a:p>
            <a:r>
              <a:rPr lang="en" sz="1400" dirty="0"/>
              <a:t>	</a:t>
            </a:r>
            <a:r>
              <a:rPr lang="en" sz="1400" i="1" dirty="0"/>
              <a:t>but positives/negatives remain under-detected (class imbalance).</a:t>
            </a:r>
            <a:endParaRPr lang="ru-RU" sz="14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9E90B-4F04-CD23-FCD7-9BCD554AA3C3}"/>
              </a:ext>
            </a:extLst>
          </p:cNvPr>
          <p:cNvSpPr txBox="1"/>
          <p:nvPr/>
        </p:nvSpPr>
        <p:spPr>
          <a:xfrm>
            <a:off x="20814728" y="15093834"/>
            <a:ext cx="85127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/>
              <a:t>Conclusions &amp; Next Steps</a:t>
            </a:r>
          </a:p>
          <a:p>
            <a:endParaRPr lang="en" sz="1600" dirty="0"/>
          </a:p>
          <a:p>
            <a:r>
              <a:rPr lang="en" sz="1600" dirty="0"/>
              <a:t>Strongest: XBRL (~0.92). Financial Q&amp;A: acceptable (~0.68). Weakest: sentiment (~0.42 baseline). PEFT improves sentiment to ~0.62 on a finance dataset; focus on class rebalancing and prompts. Add retrieval/grounding for Q&amp;A; map XBRL fields to checklists (field → rule → pass/fail); expose as auditable JSON report.</a:t>
            </a:r>
            <a:endParaRPr lang="ru-RU" sz="1600" dirty="0"/>
          </a:p>
        </p:txBody>
      </p:sp>
      <p:pic>
        <p:nvPicPr>
          <p:cNvPr id="1026" name="Picture 2" descr="HuggingFace Logo Free Download SVG, ... · LobeHub">
            <a:extLst>
              <a:ext uri="{FF2B5EF4-FFF2-40B4-BE49-F238E27FC236}">
                <a16:creationId xmlns:a16="http://schemas.microsoft.com/office/drawing/2014/main" id="{E7D2A070-08B4-E905-9D3D-BCE95F4FC3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2959" y="1559717"/>
            <a:ext cx="1322447" cy="132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3EA01C2-ADED-952A-9D9A-F3DA4BF38C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62612" y="18353130"/>
            <a:ext cx="993144" cy="9931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90B3C2-4F83-41B8-8723-F7F6EBD05D9D}"/>
              </a:ext>
            </a:extLst>
          </p:cNvPr>
          <p:cNvSpPr txBox="1"/>
          <p:nvPr/>
        </p:nvSpPr>
        <p:spPr>
          <a:xfrm>
            <a:off x="25398029" y="19397372"/>
            <a:ext cx="127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HuggingFace</a:t>
            </a:r>
            <a:endParaRPr lang="ru-RU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628699-E1B5-696A-1396-97C65E3E3F85}"/>
              </a:ext>
            </a:extLst>
          </p:cNvPr>
          <p:cNvSpPr txBox="1"/>
          <p:nvPr/>
        </p:nvSpPr>
        <p:spPr>
          <a:xfrm>
            <a:off x="26819620" y="18435588"/>
            <a:ext cx="3769368" cy="269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i="1" dirty="0"/>
              <a:t>Planned work: extension to multi-modal FinGPT agents (Task 3) — prototype only, not reported here.</a:t>
            </a:r>
            <a:endParaRPr lang="en" sz="2400" dirty="0"/>
          </a:p>
          <a:p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2F3CF3F-2B89-115E-4BAA-50478A93B2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31490" y="18301147"/>
            <a:ext cx="1015465" cy="10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80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654717-6F5B-BF5E-0F9F-F071B4C6E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B144F4B7-9C18-6DAE-80B0-CA3576BDE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76909"/>
            <a:ext cx="30275213" cy="1702980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20"/>
          </a:p>
        </p:txBody>
      </p:sp>
      <p:pic>
        <p:nvPicPr>
          <p:cNvPr id="6" name="Picture 3" descr="Изображение выглядит как вода, векторная графика, искус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568B9A1-D066-DFB2-4420-B0688BEB69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r="11109" b="-1"/>
          <a:stretch>
            <a:fillRect/>
          </a:stretch>
        </p:blipFill>
        <p:spPr>
          <a:xfrm>
            <a:off x="50" y="-1"/>
            <a:ext cx="30275163" cy="21383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A98C6-3C88-7412-5517-793FC23EF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663" y="750096"/>
            <a:ext cx="18690449" cy="2853625"/>
          </a:xfrm>
          <a:solidFill>
            <a:schemeClr val="bg1"/>
          </a:solidFill>
        </p:spPr>
        <p:txBody>
          <a:bodyPr anchor="t">
            <a:noAutofit/>
          </a:bodyPr>
          <a:lstStyle/>
          <a:p>
            <a:pPr algn="ctr"/>
            <a:r>
              <a:rPr lang="en" sz="3600" dirty="0"/>
              <a:t>FinGPT-Powered Agents for Multi-Modal Financial Data (Task 3)</a:t>
            </a:r>
            <a:br>
              <a:rPr lang="en" sz="3600" dirty="0"/>
            </a:br>
            <a:r>
              <a:rPr lang="en" sz="3200" i="1" dirty="0"/>
              <a:t>LLM agent that can read financial text, </a:t>
            </a:r>
            <a:r>
              <a:rPr lang="en" sz="2800" i="1" dirty="0"/>
              <a:t>tabular</a:t>
            </a:r>
            <a:r>
              <a:rPr lang="en" sz="3200" i="1" dirty="0"/>
              <a:t> market/fundamental data, and visual/PDF content to produce one grounded answer</a:t>
            </a:r>
            <a:br>
              <a:rPr lang="en" sz="3600" dirty="0"/>
            </a:br>
            <a:r>
              <a:rPr lang="en" sz="3200" dirty="0"/>
              <a:t>Task_3_FinGPT_Powered_Agents_MultiModal_Financial_Data</a:t>
            </a:r>
            <a:br>
              <a:rPr lang="ru-RU" sz="3600" dirty="0"/>
            </a:br>
            <a:r>
              <a:rPr lang="en" sz="2400" i="1" dirty="0"/>
              <a:t>Authors: Alexei Savin</a:t>
            </a:r>
            <a:endParaRPr lang="ru-RU" sz="2400" dirty="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3CA6825-DB6A-D5C8-D13B-FD7D2748A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03755" y="17659377"/>
            <a:ext cx="8843906" cy="2281575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pPr algn="ctr"/>
            <a:r>
              <a:rPr lang="en" sz="2400" dirty="0"/>
              <a:t>About/Contacts</a:t>
            </a:r>
            <a:endParaRPr lang="ru-RU" sz="24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3EC26EF3-7275-827C-871A-742B8AD09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1100" y="14479611"/>
            <a:ext cx="24307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Текст 2">
            <a:extLst>
              <a:ext uri="{FF2B5EF4-FFF2-40B4-BE49-F238E27FC236}">
                <a16:creationId xmlns:a16="http://schemas.microsoft.com/office/drawing/2014/main" id="{E59D3272-CA69-DA5F-3C70-F426901DE5D8}"/>
              </a:ext>
            </a:extLst>
          </p:cNvPr>
          <p:cNvSpPr txBox="1">
            <a:spLocks/>
          </p:cNvSpPr>
          <p:nvPr/>
        </p:nvSpPr>
        <p:spPr>
          <a:xfrm>
            <a:off x="1260663" y="4148785"/>
            <a:ext cx="8843906" cy="1579216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b="1" dirty="0"/>
              <a:t>Objective &amp; Problem</a:t>
            </a:r>
          </a:p>
          <a:p>
            <a:r>
              <a:rPr lang="en" b="1" dirty="0"/>
              <a:t>Objective.</a:t>
            </a:r>
            <a:br>
              <a:rPr lang="en" dirty="0"/>
            </a:br>
            <a:r>
              <a:rPr lang="en" dirty="0"/>
              <a:t>Build a FinGPT-based agent that answers financial questions when the needed evidence is spread across </a:t>
            </a:r>
            <a:r>
              <a:rPr lang="en" b="1" dirty="0"/>
              <a:t>multiple modalities</a:t>
            </a:r>
            <a:r>
              <a:rPr lang="en" dirty="0"/>
              <a:t> — text (news, reports), </a:t>
            </a:r>
            <a:r>
              <a:rPr lang="en" b="1" dirty="0"/>
              <a:t>tabular</a:t>
            </a:r>
            <a:r>
              <a:rPr lang="en" dirty="0"/>
              <a:t> data (market prices, fundamentals, XBRL-like tables), and </a:t>
            </a:r>
            <a:r>
              <a:rPr lang="en" b="1" dirty="0"/>
              <a:t>visual/PDF</a:t>
            </a:r>
            <a:r>
              <a:rPr lang="en" dirty="0"/>
              <a:t> content (figures, charts, slides). The agent should return a single answer and explicitly show which sources were used.</a:t>
            </a:r>
            <a:endParaRPr lang="ru-RU" dirty="0"/>
          </a:p>
          <a:p>
            <a:endParaRPr lang="ru-RU" dirty="0"/>
          </a:p>
          <a:p>
            <a:r>
              <a:rPr lang="en" b="1" dirty="0"/>
              <a:t>Why multi-modal?</a:t>
            </a:r>
            <a:br>
              <a:rPr lang="en" dirty="0"/>
            </a:br>
            <a:r>
              <a:rPr lang="en" dirty="0"/>
              <a:t>Real financial work is rarely text-only. Prices live in CSVs, explanations live in reports, and key numbers often live in charts or PDF pages. A useful agent must be able to (1) find the right piece of information in each modality and (2) fuse it into one consistent response.</a:t>
            </a:r>
          </a:p>
          <a:p>
            <a:r>
              <a:rPr lang="en" b="1" dirty="0"/>
              <a:t>Target use cases.</a:t>
            </a:r>
            <a:endParaRPr lang="en" dirty="0"/>
          </a:p>
          <a:p>
            <a:r>
              <a:rPr lang="en" b="1" dirty="0"/>
              <a:t>Text + table</a:t>
            </a:r>
            <a:r>
              <a:rPr lang="en" dirty="0"/>
              <a:t> — “Summarize the news and attach today’s price/volume for the mentioned asset.”</a:t>
            </a:r>
          </a:p>
          <a:p>
            <a:r>
              <a:rPr lang="en" b="1" dirty="0"/>
              <a:t>Text + PDF/image</a:t>
            </a:r>
            <a:r>
              <a:rPr lang="en" dirty="0"/>
              <a:t> — “Extract the EPS or revenue from this slide and explain what changed vs. last quarter.”</a:t>
            </a:r>
          </a:p>
          <a:p>
            <a:r>
              <a:rPr lang="en" b="1" dirty="0"/>
              <a:t>Table + text validation</a:t>
            </a:r>
            <a:r>
              <a:rPr lang="en" dirty="0"/>
              <a:t> — “Check that the value in the CSV matches the textual disclosure.”</a:t>
            </a:r>
          </a:p>
          <a:p>
            <a:r>
              <a:rPr lang="en" b="1" dirty="0"/>
              <a:t>Analyst Q&amp;A</a:t>
            </a:r>
            <a:r>
              <a:rPr lang="en" dirty="0"/>
              <a:t> — “Given this chart and the report snippet, is the move explainable?”</a:t>
            </a:r>
          </a:p>
          <a:p>
            <a:r>
              <a:rPr lang="en" b="1" dirty="0"/>
              <a:t>Requirements.</a:t>
            </a:r>
            <a:endParaRPr lang="en" dirty="0"/>
          </a:p>
          <a:p>
            <a:r>
              <a:rPr lang="en" dirty="0"/>
              <a:t>Input can contain a user question </a:t>
            </a:r>
            <a:r>
              <a:rPr lang="en" b="1" dirty="0"/>
              <a:t>plus</a:t>
            </a:r>
            <a:r>
              <a:rPr lang="en" dirty="0"/>
              <a:t> references to files (CSV/JSON/PDF/image).</a:t>
            </a:r>
          </a:p>
          <a:p>
            <a:r>
              <a:rPr lang="en" dirty="0"/>
              <a:t>Output must be </a:t>
            </a:r>
            <a:r>
              <a:rPr lang="en" b="1" dirty="0"/>
              <a:t>grounded</a:t>
            </a:r>
            <a:r>
              <a:rPr lang="en" dirty="0"/>
              <a:t> (point back to text/table/page).</a:t>
            </a:r>
          </a:p>
          <a:p>
            <a:r>
              <a:rPr lang="en" dirty="0"/>
              <a:t>Must follow the same agent pattern as Task 2, so it can be evaluated in the same framework.</a:t>
            </a:r>
          </a:p>
          <a:p>
            <a:endParaRPr lang="ru-RU" dirty="0"/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9AE04901-2A79-DFBF-F45F-C59BB39E427F}"/>
              </a:ext>
            </a:extLst>
          </p:cNvPr>
          <p:cNvSpPr txBox="1">
            <a:spLocks/>
          </p:cNvSpPr>
          <p:nvPr/>
        </p:nvSpPr>
        <p:spPr>
          <a:xfrm>
            <a:off x="11107209" y="4148785"/>
            <a:ext cx="8843906" cy="1579216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" sz="2400" b="1" dirty="0"/>
              <a:t>Architecture &amp; Workflow</a:t>
            </a:r>
            <a:endParaRPr lang="ru-RU" sz="2400" b="1" dirty="0"/>
          </a:p>
          <a:p>
            <a:pPr marL="0" indent="0" algn="ctr">
              <a:buNone/>
            </a:pPr>
            <a:endParaRPr lang="en" sz="2400" b="1" dirty="0"/>
          </a:p>
          <a:p>
            <a:r>
              <a:rPr lang="en" b="1" dirty="0"/>
              <a:t>Modalities handled.</a:t>
            </a:r>
            <a:endParaRPr lang="en" dirty="0"/>
          </a:p>
          <a:p>
            <a:r>
              <a:rPr lang="en" b="1" dirty="0"/>
              <a:t>Text RAG</a:t>
            </a:r>
            <a:r>
              <a:rPr lang="en" dirty="0"/>
              <a:t> — financial reports, news, policy PDFs (after text extraction).</a:t>
            </a:r>
          </a:p>
          <a:p>
            <a:r>
              <a:rPr lang="en" b="1" dirty="0"/>
              <a:t>Tabular reader</a:t>
            </a:r>
            <a:r>
              <a:rPr lang="en" dirty="0"/>
              <a:t> — CSV/Parquet with OHLCV, fundamentals, or XBRL-like rows.</a:t>
            </a:r>
          </a:p>
          <a:p>
            <a:r>
              <a:rPr lang="en" b="1" dirty="0"/>
              <a:t>Vision / PDF step</a:t>
            </a:r>
            <a:r>
              <a:rPr lang="en" dirty="0"/>
              <a:t> — image or PDF page → OCR or vision encoder → text chunks.</a:t>
            </a:r>
          </a:p>
          <a:p>
            <a:r>
              <a:rPr lang="en" b="1" dirty="0"/>
              <a:t>Agent workflow.</a:t>
            </a:r>
            <a:endParaRPr lang="en" dirty="0"/>
          </a:p>
          <a:p>
            <a:r>
              <a:rPr lang="en" b="1" dirty="0"/>
              <a:t>Query understanding.</a:t>
            </a:r>
            <a:r>
              <a:rPr lang="en" dirty="0"/>
              <a:t> Detect user intent and required data types (text / table / image).</a:t>
            </a:r>
          </a:p>
          <a:p>
            <a:r>
              <a:rPr lang="en" b="1" dirty="0"/>
              <a:t>Retrieval phase.</a:t>
            </a:r>
            <a:endParaRPr lang="en" dirty="0"/>
          </a:p>
          <a:p>
            <a:pPr lvl="1"/>
            <a:r>
              <a:rPr lang="en" dirty="0"/>
              <a:t>If </a:t>
            </a:r>
            <a:r>
              <a:rPr lang="en" b="1" dirty="0"/>
              <a:t>text</a:t>
            </a:r>
            <a:r>
              <a:rPr lang="en" dirty="0"/>
              <a:t> is needed: run RAG over indexed financial docs.</a:t>
            </a:r>
          </a:p>
          <a:p>
            <a:pPr lvl="1"/>
            <a:r>
              <a:rPr lang="en" dirty="0"/>
              <a:t>If </a:t>
            </a:r>
            <a:r>
              <a:rPr lang="en" b="1" dirty="0"/>
              <a:t>table</a:t>
            </a:r>
            <a:r>
              <a:rPr lang="en" dirty="0"/>
              <a:t> is needed: load the referenced CSV/table and locate the row/column by ticker + date + metric.</a:t>
            </a:r>
          </a:p>
          <a:p>
            <a:pPr lvl="1"/>
            <a:r>
              <a:rPr lang="en" dirty="0"/>
              <a:t>If </a:t>
            </a:r>
            <a:r>
              <a:rPr lang="en" b="1" dirty="0"/>
              <a:t>image/PDF</a:t>
            </a:r>
            <a:r>
              <a:rPr lang="en" dirty="0"/>
              <a:t> is present: run OCR/vision to extract numbers and key labels.</a:t>
            </a:r>
          </a:p>
          <a:p>
            <a:r>
              <a:rPr lang="en" b="1" dirty="0"/>
              <a:t>Fusion and reasoning.</a:t>
            </a:r>
            <a:r>
              <a:rPr lang="en" dirty="0"/>
              <a:t> Feed retrieved text, extracted table cells, and </a:t>
            </a:r>
            <a:r>
              <a:rPr lang="en" dirty="0" err="1"/>
              <a:t>OCR’d</a:t>
            </a:r>
            <a:r>
              <a:rPr lang="en" dirty="0"/>
              <a:t> snippets into the FinGPT agent with an instruction to produce a single answer and cite evidence.</a:t>
            </a:r>
          </a:p>
          <a:p>
            <a:r>
              <a:rPr lang="en" b="1" dirty="0"/>
              <a:t>Response generation.</a:t>
            </a:r>
            <a:r>
              <a:rPr lang="en" dirty="0"/>
              <a:t> Output = {</a:t>
            </a:r>
            <a:r>
              <a:rPr lang="en" b="1" dirty="0"/>
              <a:t>answer</a:t>
            </a:r>
            <a:r>
              <a:rPr lang="en" dirty="0"/>
              <a:t>, </a:t>
            </a:r>
            <a:r>
              <a:rPr lang="en" b="1" dirty="0"/>
              <a:t>evidence (text/table/page)</a:t>
            </a:r>
            <a:r>
              <a:rPr lang="en" dirty="0"/>
              <a:t>, </a:t>
            </a:r>
            <a:r>
              <a:rPr lang="en" b="1" dirty="0" err="1"/>
              <a:t>modalities_used</a:t>
            </a:r>
            <a:r>
              <a:rPr lang="en" dirty="0"/>
              <a:t>}.</a:t>
            </a:r>
          </a:p>
          <a:p>
            <a:r>
              <a:rPr lang="en" b="1" dirty="0"/>
              <a:t>Logging.</a:t>
            </a:r>
            <a:r>
              <a:rPr lang="en" dirty="0"/>
              <a:t> Save intermediate retrieval results to enable audit.</a:t>
            </a:r>
          </a:p>
          <a:p>
            <a:r>
              <a:rPr lang="en" b="1" dirty="0"/>
              <a:t>Model &amp; configuration.</a:t>
            </a:r>
            <a:endParaRPr lang="en" dirty="0"/>
          </a:p>
          <a:p>
            <a:r>
              <a:rPr lang="en" dirty="0"/>
              <a:t>Core LLM: FinGPT / financial instruction model (same stack as Task 2).</a:t>
            </a:r>
          </a:p>
          <a:p>
            <a:r>
              <a:rPr lang="en" dirty="0"/>
              <a:t>Tools:</a:t>
            </a:r>
          </a:p>
          <a:p>
            <a:pPr lvl="1"/>
            <a:r>
              <a:rPr lang="en" dirty="0" err="1"/>
              <a:t>text_retriever</a:t>
            </a:r>
            <a:r>
              <a:rPr lang="en" dirty="0"/>
              <a:t> (indexed financial docs),</a:t>
            </a:r>
          </a:p>
          <a:p>
            <a:pPr lvl="1"/>
            <a:r>
              <a:rPr lang="en" dirty="0" err="1"/>
              <a:t>table_loader</a:t>
            </a:r>
            <a:r>
              <a:rPr lang="en" dirty="0"/>
              <a:t> (CSV/XBRL),</a:t>
            </a:r>
          </a:p>
          <a:p>
            <a:pPr lvl="1"/>
            <a:r>
              <a:rPr lang="en" dirty="0" err="1"/>
              <a:t>vision_reader</a:t>
            </a:r>
            <a:r>
              <a:rPr lang="en" dirty="0"/>
              <a:t> (image/PDF → text),</a:t>
            </a:r>
          </a:p>
          <a:p>
            <a:pPr lvl="1"/>
            <a:r>
              <a:rPr lang="en" dirty="0"/>
              <a:t>optional calculator for derived metrics.</a:t>
            </a:r>
          </a:p>
          <a:p>
            <a:r>
              <a:rPr lang="en" dirty="0"/>
              <a:t>Config via .env and per-task YAML (points to data </a:t>
            </a:r>
            <a:r>
              <a:rPr lang="en" dirty="0" err="1"/>
              <a:t>dirs</a:t>
            </a:r>
            <a:r>
              <a:rPr lang="en" dirty="0"/>
              <a:t>).</a:t>
            </a:r>
          </a:p>
          <a:p>
            <a:r>
              <a:rPr lang="en" dirty="0"/>
              <a:t>Output format kept JSON-like to simplify evaluation.</a:t>
            </a:r>
          </a:p>
          <a:p>
            <a:r>
              <a:rPr lang="en" b="1" dirty="0"/>
              <a:t>Design principles.</a:t>
            </a:r>
            <a:endParaRPr lang="en" dirty="0"/>
          </a:p>
          <a:p>
            <a:r>
              <a:rPr lang="en" b="1" dirty="0"/>
              <a:t>Modality-first</a:t>
            </a:r>
            <a:r>
              <a:rPr lang="en" dirty="0"/>
              <a:t>: agent decides which tool to call before generating.</a:t>
            </a:r>
          </a:p>
          <a:p>
            <a:r>
              <a:rPr lang="en" b="1" dirty="0"/>
              <a:t>Grounded</a:t>
            </a:r>
            <a:r>
              <a:rPr lang="en" dirty="0"/>
              <a:t>: no answer without at least one piece of retrieved evidence.</a:t>
            </a:r>
          </a:p>
          <a:p>
            <a:r>
              <a:rPr lang="en" b="1" dirty="0"/>
              <a:t>Composable</a:t>
            </a:r>
            <a:r>
              <a:rPr lang="en" dirty="0"/>
              <a:t>: same agent loop can run text-only tasks (degrades gracefully).</a:t>
            </a:r>
          </a:p>
          <a:p>
            <a:pPr marL="0" indent="0" algn="ctr">
              <a:buNone/>
            </a:pPr>
            <a:endParaRPr lang="ru-RU" sz="2400" dirty="0"/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854752F7-AEB7-D37E-D829-7F5C2748BDCE}"/>
              </a:ext>
            </a:extLst>
          </p:cNvPr>
          <p:cNvSpPr txBox="1">
            <a:spLocks/>
          </p:cNvSpPr>
          <p:nvPr/>
        </p:nvSpPr>
        <p:spPr>
          <a:xfrm>
            <a:off x="20803755" y="4148784"/>
            <a:ext cx="8843906" cy="1317988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b="1" dirty="0"/>
              <a:t>Evaluation &amp; Next Steps</a:t>
            </a:r>
          </a:p>
          <a:p>
            <a:endParaRPr lang="ru-RU" dirty="0"/>
          </a:p>
          <a:p>
            <a:r>
              <a:rPr lang="en" sz="1400" b="1" dirty="0"/>
              <a:t>Evaluation goals.</a:t>
            </a:r>
            <a:endParaRPr lang="en" sz="1400" dirty="0"/>
          </a:p>
          <a:p>
            <a:r>
              <a:rPr lang="en" sz="1400" b="1" dirty="0"/>
              <a:t>Multi-modal QA accuracy</a:t>
            </a:r>
            <a:r>
              <a:rPr lang="en" sz="1400" dirty="0"/>
              <a:t> — % of questions answered correctly when the answer spans ≥2 modalities.</a:t>
            </a:r>
          </a:p>
          <a:p>
            <a:r>
              <a:rPr lang="en" sz="1400" b="1" dirty="0"/>
              <a:t>Grounding rate</a:t>
            </a:r>
            <a:r>
              <a:rPr lang="en" sz="1400" dirty="0"/>
              <a:t> — % of answers that cite at least one real source (doc, table cell, or PDF page).</a:t>
            </a:r>
          </a:p>
          <a:p>
            <a:r>
              <a:rPr lang="en" sz="1400" b="1" dirty="0"/>
              <a:t>Tabular extraction accuracy</a:t>
            </a:r>
            <a:r>
              <a:rPr lang="en" sz="1400" dirty="0"/>
              <a:t> — when the question requires a number from CSV/XBRL, was the correct cell returned?</a:t>
            </a:r>
          </a:p>
          <a:p>
            <a:r>
              <a:rPr lang="en" sz="1400" b="1" dirty="0"/>
              <a:t>Vision/PDF extraction accuracy</a:t>
            </a:r>
            <a:r>
              <a:rPr lang="en" sz="1400" dirty="0"/>
              <a:t> — when the answer is only on the image/PDF, was OCR/vision good enough?</a:t>
            </a:r>
          </a:p>
          <a:p>
            <a:r>
              <a:rPr lang="en" sz="1400" b="1" dirty="0"/>
              <a:t>Latency</a:t>
            </a:r>
            <a:r>
              <a:rPr lang="en" sz="1400" dirty="0"/>
              <a:t> — total time for “retrieve all + answer”.</a:t>
            </a:r>
          </a:p>
          <a:p>
            <a:r>
              <a:rPr lang="en" sz="1400" b="1" dirty="0"/>
              <a:t>Example evaluation tasks</a:t>
            </a:r>
            <a:br>
              <a:rPr lang="en" sz="1400" dirty="0"/>
            </a:br>
            <a:r>
              <a:rPr lang="en" sz="1400" dirty="0"/>
              <a:t>(you can list them in the poster even if metrics are still WIP):</a:t>
            </a:r>
          </a:p>
          <a:p>
            <a:r>
              <a:rPr lang="en" sz="1400" i="1" dirty="0"/>
              <a:t>Task MM-1 (text → table):</a:t>
            </a:r>
            <a:r>
              <a:rPr lang="en" sz="1400" dirty="0"/>
              <a:t> “What was the closing price of BTC on the date mentioned in the report?”</a:t>
            </a:r>
          </a:p>
          <a:p>
            <a:r>
              <a:rPr lang="en" sz="1400" i="1" dirty="0"/>
              <a:t>Task MM-2 (PDF → text):</a:t>
            </a:r>
            <a:r>
              <a:rPr lang="en" sz="1400" dirty="0"/>
              <a:t> “Read the revenue number from the slide and restate it.”</a:t>
            </a:r>
          </a:p>
          <a:p>
            <a:r>
              <a:rPr lang="en" sz="1400" i="1" dirty="0"/>
              <a:t>Task MM-3 (table → explanation):</a:t>
            </a:r>
            <a:r>
              <a:rPr lang="en" sz="1400" dirty="0"/>
              <a:t> “This CSV shows a 5% drop. Is there a news explanation in today’s feed?”</a:t>
            </a:r>
          </a:p>
          <a:p>
            <a:r>
              <a:rPr lang="en" sz="1400" b="1" dirty="0"/>
              <a:t>What we expect (baseline).</a:t>
            </a:r>
            <a:endParaRPr lang="en" sz="1400" dirty="0"/>
          </a:p>
          <a:p>
            <a:r>
              <a:rPr lang="en" sz="1400" dirty="0"/>
              <a:t>Text-only questions → high accuracy (reuses Task 2 pipeline).</a:t>
            </a:r>
          </a:p>
          <a:p>
            <a:r>
              <a:rPr lang="en" sz="1400" dirty="0"/>
              <a:t>Text + table → medium accuracy (agent must resolve keys/tickers/dates).</a:t>
            </a:r>
          </a:p>
          <a:p>
            <a:r>
              <a:rPr lang="en" sz="1400" dirty="0"/>
              <a:t>Text + PDF/image → lowest accuracy without strong OCR → good target for improvement.</a:t>
            </a:r>
          </a:p>
          <a:p>
            <a:r>
              <a:rPr lang="en" sz="1400" b="1" dirty="0"/>
              <a:t>Next steps.</a:t>
            </a:r>
            <a:endParaRPr lang="en" sz="1400" dirty="0"/>
          </a:p>
          <a:p>
            <a:r>
              <a:rPr lang="en" sz="1400" b="1" dirty="0"/>
              <a:t>Stronger OCR / vision.</a:t>
            </a:r>
            <a:r>
              <a:rPr lang="en" sz="1400" dirty="0"/>
              <a:t> Plug in a more robust PDF/image reader for financial charts and slides.</a:t>
            </a:r>
          </a:p>
          <a:p>
            <a:r>
              <a:rPr lang="en" sz="1400" b="1" dirty="0"/>
              <a:t>Schema normalization.</a:t>
            </a:r>
            <a:r>
              <a:rPr lang="en" sz="1400" dirty="0"/>
              <a:t> Standardize column names (date, ticker, close, revenue) so the agent does not guess.</a:t>
            </a:r>
          </a:p>
          <a:p>
            <a:r>
              <a:rPr lang="en" sz="1400" b="1" dirty="0"/>
              <a:t>Evidence-first prompting.</a:t>
            </a:r>
            <a:r>
              <a:rPr lang="en" sz="1400" dirty="0"/>
              <a:t> Force the agent to output “answer + evidence list + </a:t>
            </a:r>
            <a:r>
              <a:rPr lang="en" sz="1400" dirty="0" err="1"/>
              <a:t>modality_used</a:t>
            </a:r>
            <a:r>
              <a:rPr lang="en" sz="1400" dirty="0"/>
              <a:t>”.</a:t>
            </a:r>
          </a:p>
          <a:p>
            <a:r>
              <a:rPr lang="en" sz="1400" b="1" dirty="0"/>
              <a:t>Compare </a:t>
            </a:r>
            <a:r>
              <a:rPr lang="en" sz="1400" b="1" dirty="0" err="1"/>
              <a:t>uni</a:t>
            </a:r>
            <a:r>
              <a:rPr lang="en" sz="1400" b="1" dirty="0"/>
              <a:t>-modal vs multi-modal runs.</a:t>
            </a:r>
            <a:r>
              <a:rPr lang="en" sz="1400" dirty="0"/>
              <a:t> Report the gain from adding table/image to plain text.</a:t>
            </a:r>
          </a:p>
          <a:p>
            <a:r>
              <a:rPr lang="en" sz="1400" b="1" dirty="0"/>
              <a:t>Integrate with Task 2 eval.</a:t>
            </a:r>
            <a:r>
              <a:rPr lang="en" sz="1400" dirty="0"/>
              <a:t> Reuse the same result writer (results/*.</a:t>
            </a:r>
            <a:r>
              <a:rPr lang="en" sz="1400" dirty="0" err="1"/>
              <a:t>json</a:t>
            </a:r>
            <a:r>
              <a:rPr lang="en" sz="1400" dirty="0"/>
              <a:t>) so all three tasks can be tracked together.</a:t>
            </a:r>
            <a:endParaRPr lang="ru-RU" sz="1400" dirty="0"/>
          </a:p>
          <a:p>
            <a:endParaRPr lang="ru-RU" sz="1400" dirty="0"/>
          </a:p>
          <a:p>
            <a:endParaRPr lang="en" sz="1400" dirty="0"/>
          </a:p>
          <a:p>
            <a:endParaRPr lang="ru-RU" dirty="0"/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11DDECD-990E-A1E3-CE9A-7A7CD1D3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7045" y="18323468"/>
            <a:ext cx="975962" cy="993144"/>
          </a:xfrm>
          <a:prstGeom prst="rect">
            <a:avLst/>
          </a:prstGeom>
        </p:spPr>
      </p:pic>
      <p:sp>
        <p:nvSpPr>
          <p:cNvPr id="42" name="AutoShape 32">
            <a:extLst>
              <a:ext uri="{FF2B5EF4-FFF2-40B4-BE49-F238E27FC236}">
                <a16:creationId xmlns:a16="http://schemas.microsoft.com/office/drawing/2014/main" id="{7A93AC79-D0B8-6B2B-B93B-FB0381540C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105394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EBCD62-FFB9-A8AE-700E-64BBDAA73539}"/>
              </a:ext>
            </a:extLst>
          </p:cNvPr>
          <p:cNvSpPr txBox="1"/>
          <p:nvPr/>
        </p:nvSpPr>
        <p:spPr>
          <a:xfrm>
            <a:off x="21326985" y="19369386"/>
            <a:ext cx="79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GitHub</a:t>
            </a:r>
            <a:endParaRPr lang="ru-RU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A78B82-29AE-E0B8-378C-00442D13CE39}"/>
              </a:ext>
            </a:extLst>
          </p:cNvPr>
          <p:cNvSpPr txBox="1"/>
          <p:nvPr/>
        </p:nvSpPr>
        <p:spPr>
          <a:xfrm>
            <a:off x="22647045" y="19369386"/>
            <a:ext cx="112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Telegram</a:t>
            </a:r>
            <a:endParaRPr lang="ru-RU" sz="1600" dirty="0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7669E28D-FB60-1BDF-847F-BE8309493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7969" y="18323468"/>
            <a:ext cx="993144" cy="9931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EBA4D59-8434-D5B1-6B0F-88D108269800}"/>
              </a:ext>
            </a:extLst>
          </p:cNvPr>
          <p:cNvSpPr txBox="1"/>
          <p:nvPr/>
        </p:nvSpPr>
        <p:spPr>
          <a:xfrm>
            <a:off x="24077969" y="19397372"/>
            <a:ext cx="112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LinkedIn</a:t>
            </a:r>
            <a:endParaRPr lang="ru-RU" sz="160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6C82AEA-F542-618E-9EF4-F051F7AD605C}"/>
              </a:ext>
            </a:extLst>
          </p:cNvPr>
          <p:cNvSpPr txBox="1"/>
          <p:nvPr/>
        </p:nvSpPr>
        <p:spPr>
          <a:xfrm>
            <a:off x="20779217" y="723710"/>
            <a:ext cx="8843907" cy="28536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227063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3409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14899" dirty="0">
              <a:solidFill>
                <a:srgbClr val="FFFFFF"/>
              </a:solidFill>
            </a:endParaRPr>
          </a:p>
        </p:txBody>
      </p:sp>
      <p:pic>
        <p:nvPicPr>
          <p:cNvPr id="9" name="Picture 4" descr="Golden Sun Over Terra Appolox Logo">
            <a:extLst>
              <a:ext uri="{FF2B5EF4-FFF2-40B4-BE49-F238E27FC236}">
                <a16:creationId xmlns:a16="http://schemas.microsoft.com/office/drawing/2014/main" id="{9FED8D75-6768-E145-4418-F9CB49F3ED0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7443" y="1671673"/>
            <a:ext cx="1189096" cy="103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GitHub · GitHub">
            <a:extLst>
              <a:ext uri="{FF2B5EF4-FFF2-40B4-BE49-F238E27FC236}">
                <a16:creationId xmlns:a16="http://schemas.microsoft.com/office/drawing/2014/main" id="{1036FC03-E8F3-54A0-7955-4CA4B991892B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9975" y="1576603"/>
            <a:ext cx="1189095" cy="116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MLX 0.29.4 documentation - Home">
            <a:extLst>
              <a:ext uri="{FF2B5EF4-FFF2-40B4-BE49-F238E27FC236}">
                <a16:creationId xmlns:a16="http://schemas.microsoft.com/office/drawing/2014/main" id="{69BE218A-B9D8-7E9A-5281-B0BC9A3B722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7602" y="1555974"/>
            <a:ext cx="1189095" cy="118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Vast.ai · GitHub">
            <a:extLst>
              <a:ext uri="{FF2B5EF4-FFF2-40B4-BE49-F238E27FC236}">
                <a16:creationId xmlns:a16="http://schemas.microsoft.com/office/drawing/2014/main" id="{CEBCDEAE-09E3-6946-8ACC-34F0636BB402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1170" y="1593475"/>
            <a:ext cx="1189096" cy="118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ixel Art Pala">
            <a:extLst>
              <a:ext uri="{FF2B5EF4-FFF2-40B4-BE49-F238E27FC236}">
                <a16:creationId xmlns:a16="http://schemas.microsoft.com/office/drawing/2014/main" id="{93D18223-7251-3690-F1DE-60D26A723850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7061" y="1593475"/>
            <a:ext cx="1189096" cy="118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uggingFace Logo Free Download SVG, ... · LobeHub">
            <a:extLst>
              <a:ext uri="{FF2B5EF4-FFF2-40B4-BE49-F238E27FC236}">
                <a16:creationId xmlns:a16="http://schemas.microsoft.com/office/drawing/2014/main" id="{97069352-F1D5-62B7-0ECF-B7227ED74F2C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384" y="1533331"/>
            <a:ext cx="1322447" cy="132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99EA83F7-A5E6-AAE2-B414-720E54607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209620"/>
              </p:ext>
            </p:extLst>
          </p:nvPr>
        </p:nvGraphicFramePr>
        <p:xfrm>
          <a:off x="5045869" y="3963987"/>
          <a:ext cx="12645783" cy="382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5261">
                  <a:extLst>
                    <a:ext uri="{9D8B030D-6E8A-4147-A177-3AD203B41FA5}">
                      <a16:colId xmlns:a16="http://schemas.microsoft.com/office/drawing/2014/main" val="183881353"/>
                    </a:ext>
                  </a:extLst>
                </a:gridCol>
                <a:gridCol w="4215261">
                  <a:extLst>
                    <a:ext uri="{9D8B030D-6E8A-4147-A177-3AD203B41FA5}">
                      <a16:colId xmlns:a16="http://schemas.microsoft.com/office/drawing/2014/main" val="66233328"/>
                    </a:ext>
                  </a:extLst>
                </a:gridCol>
                <a:gridCol w="4215261">
                  <a:extLst>
                    <a:ext uri="{9D8B030D-6E8A-4147-A177-3AD203B41FA5}">
                      <a16:colId xmlns:a16="http://schemas.microsoft.com/office/drawing/2014/main" val="615500748"/>
                    </a:ext>
                  </a:extLst>
                </a:gridCol>
              </a:tblGrid>
              <a:tr h="765888">
                <a:tc>
                  <a:txBody>
                    <a:bodyPr/>
                    <a:lstStyle/>
                    <a:p>
                      <a:r>
                        <a:rPr lang="en" sz="1400" dirty="0"/>
                        <a:t>Eval dimension 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400" dirty="0"/>
                        <a:t>Description 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400" dirty="0"/>
                        <a:t>Target / Notes 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339116"/>
                  </a:ext>
                </a:extLst>
              </a:tr>
              <a:tr h="765888">
                <a:tc>
                  <a:txBody>
                    <a:bodyPr/>
                    <a:lstStyle/>
                    <a:p>
                      <a:r>
                        <a:rPr lang="en" sz="1400" dirty="0"/>
                        <a:t>Multi-modal QA accuracy 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400" dirty="0"/>
                        <a:t>Correct answer when data is split across sources 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946285"/>
                  </a:ext>
                </a:extLst>
              </a:tr>
              <a:tr h="765888">
                <a:tc>
                  <a:txBody>
                    <a:bodyPr/>
                    <a:lstStyle/>
                    <a:p>
                      <a:r>
                        <a:rPr lang="en" sz="1400" dirty="0"/>
                        <a:t>Grounding rate 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400" dirty="0"/>
                        <a:t>Answer cites text/table/PDF 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100382"/>
                  </a:ext>
                </a:extLst>
              </a:tr>
              <a:tr h="765888">
                <a:tc>
                  <a:txBody>
                    <a:bodyPr/>
                    <a:lstStyle/>
                    <a:p>
                      <a:r>
                        <a:rPr lang="en" sz="1400" dirty="0"/>
                        <a:t>Table extraction accuracy 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400" dirty="0"/>
                        <a:t>Correct numeric cell from CSV/XBRL 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278637"/>
                  </a:ext>
                </a:extLst>
              </a:tr>
              <a:tr h="765888">
                <a:tc>
                  <a:txBody>
                    <a:bodyPr/>
                    <a:lstStyle/>
                    <a:p>
                      <a:r>
                        <a:rPr lang="en" sz="1400" dirty="0"/>
                        <a:t>PDF/image extraction 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400" dirty="0"/>
                        <a:t>Correct text/number from visual source 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6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9687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349D8CD-95AF-E5B1-D1D6-07A0A2F96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Изображение выглядит как вода, векторная графика, искус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D7AE584-1E51-07A6-EEC3-7DBF8037C3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r="11109" b="-1"/>
          <a:stretch>
            <a:fillRect/>
          </a:stretch>
        </p:blipFill>
        <p:spPr>
          <a:xfrm>
            <a:off x="-1" y="0"/>
            <a:ext cx="30275163" cy="21383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81EF11-5376-5755-EBB2-6EE21A9EE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448" y="4623443"/>
            <a:ext cx="14299843" cy="8333265"/>
          </a:xfrm>
        </p:spPr>
        <p:txBody>
          <a:bodyPr anchor="t">
            <a:normAutofit/>
          </a:bodyPr>
          <a:lstStyle/>
          <a:p>
            <a:r>
              <a:rPr lang="ru-RU" sz="14899" dirty="0" err="1">
                <a:solidFill>
                  <a:srgbClr val="FFFFFF"/>
                </a:solidFill>
              </a:rPr>
              <a:t>Выафыв</a:t>
            </a:r>
            <a:endParaRPr lang="ru-RU" sz="14899" dirty="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C72DF6-2FD8-750D-9976-BFA9E59BE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9449" y="15217751"/>
            <a:ext cx="11025223" cy="2743247"/>
          </a:xfrm>
        </p:spPr>
        <p:txBody>
          <a:bodyPr anchor="t">
            <a:normAutofit/>
          </a:bodyPr>
          <a:lstStyle/>
          <a:p>
            <a:endParaRPr lang="ru-R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078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8489EA-E6D3-9D35-D65B-5DB2048F2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Изображение выглядит как вода, векторная графика, искус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4C8C8C6-D5DF-A6CF-05DF-2DD4FEDBD0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r="11109" b="-1"/>
          <a:stretch>
            <a:fillRect/>
          </a:stretch>
        </p:blipFill>
        <p:spPr>
          <a:xfrm>
            <a:off x="-1" y="0"/>
            <a:ext cx="30275163" cy="21383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85C3B6-8669-A54B-C985-E7AD2C174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448" y="4623443"/>
            <a:ext cx="14299843" cy="8333265"/>
          </a:xfrm>
        </p:spPr>
        <p:txBody>
          <a:bodyPr anchor="t">
            <a:normAutofit/>
          </a:bodyPr>
          <a:lstStyle/>
          <a:p>
            <a:r>
              <a:rPr lang="ru-RU" sz="14899" dirty="0" err="1">
                <a:solidFill>
                  <a:srgbClr val="FFFFFF"/>
                </a:solidFill>
              </a:rPr>
              <a:t>Выафыв</a:t>
            </a:r>
            <a:endParaRPr lang="ru-RU" sz="14899" dirty="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081FC6D-1F2D-CC66-D09F-B3694142C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9449" y="15217751"/>
            <a:ext cx="11025223" cy="2743247"/>
          </a:xfrm>
        </p:spPr>
        <p:txBody>
          <a:bodyPr anchor="t">
            <a:normAutofit/>
          </a:bodyPr>
          <a:lstStyle/>
          <a:p>
            <a:endParaRPr lang="ru-R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909937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2466</Words>
  <Application>Microsoft Macintosh PowerPoint</Application>
  <PresentationFormat>Произвольный</PresentationFormat>
  <Paragraphs>253</Paragraphs>
  <Slides>5</Slides>
  <Notes>5</Notes>
  <HiddenSlides>3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</vt:i4>
      </vt:variant>
    </vt:vector>
  </HeadingPairs>
  <TitlesOfParts>
    <vt:vector size="12" baseType="lpstr">
      <vt:lpstr>Aptos</vt:lpstr>
      <vt:lpstr>Aptos Display</vt:lpstr>
      <vt:lpstr>Arial</vt:lpstr>
      <vt:lpstr>Cambria Math</vt:lpstr>
      <vt:lpstr>Grandview Display</vt:lpstr>
      <vt:lpstr>DashVTI</vt:lpstr>
      <vt:lpstr>Специальное оформление</vt:lpstr>
      <vt:lpstr>Decision Transformer for Crypto Trading in FinRL Trajectories → Training → Backtest with Costs  BTC-USD backtest (~35k steps): Sharpe 0.27 vs. 0.11 benchmark; Return −4.6% (MDD −9.5%, Vol 55%) Authors: Alexei Savin</vt:lpstr>
      <vt:lpstr>FinGPT-Powered Compliance Agents for SecureFinAI 2025  Multi-task evaluation of a LoRA-augmented financial LLM on Financial Q&amp;A, Sentiment, and XBRL extraction   Task_2_FinGPT_Powered_Compliance_Agents  Authors: Alexei Savin</vt:lpstr>
      <vt:lpstr>FinGPT-Powered Agents for Multi-Modal Financial Data (Task 3) LLM agent that can read financial text, tabular market/fundamental data, and visual/PDF content to produce one grounded answer Task_3_FinGPT_Powered_Agents_MultiModal_Financial_Data Authors: Alexei Savin</vt:lpstr>
      <vt:lpstr>Выафыв</vt:lpstr>
      <vt:lpstr>Выафыв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a2578</dc:creator>
  <cp:lastModifiedBy>a2578</cp:lastModifiedBy>
  <cp:revision>28</cp:revision>
  <cp:lastPrinted>2025-11-04T12:49:27Z</cp:lastPrinted>
  <dcterms:created xsi:type="dcterms:W3CDTF">2025-11-02T19:01:59Z</dcterms:created>
  <dcterms:modified xsi:type="dcterms:W3CDTF">2025-11-04T12:52:12Z</dcterms:modified>
</cp:coreProperties>
</file>